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Default Extension="gif" ContentType="image/gif"/>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511" r:id="rId1"/>
  </p:sldMasterIdLst>
  <p:notesMasterIdLst>
    <p:notesMasterId r:id="rId18"/>
  </p:notesMasterIdLst>
  <p:sldIdLst>
    <p:sldId id="256" r:id="rId2"/>
    <p:sldId id="257" r:id="rId3"/>
    <p:sldId id="271" r:id="rId4"/>
    <p:sldId id="266" r:id="rId5"/>
    <p:sldId id="263" r:id="rId6"/>
    <p:sldId id="258" r:id="rId7"/>
    <p:sldId id="261" r:id="rId8"/>
    <p:sldId id="262" r:id="rId9"/>
    <p:sldId id="267" r:id="rId10"/>
    <p:sldId id="264" r:id="rId11"/>
    <p:sldId id="268" r:id="rId12"/>
    <p:sldId id="265" r:id="rId13"/>
    <p:sldId id="269" r:id="rId14"/>
    <p:sldId id="270" r:id="rId15"/>
    <p:sldId id="259" r:id="rId16"/>
    <p:sldId id="26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8889" autoAdjust="0"/>
  </p:normalViewPr>
  <p:slideViewPr>
    <p:cSldViewPr snapToGrid="0" snapToObjects="1">
      <p:cViewPr>
        <p:scale>
          <a:sx n="90" d="100"/>
          <a:sy n="90" d="100"/>
        </p:scale>
        <p:origin x="-872" y="-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D7DA39-0BC3-1943-AED4-83951640B067}" type="datetimeFigureOut">
              <a:rPr lang="en-US" smtClean="0"/>
              <a:pPr/>
              <a:t>11/19/13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DFBABB-8E51-BC47-BA88-BC259470EC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Briefly summarize the ASCA National Model and talk about how more schools are using it for a baseline of what to do.</a:t>
            </a:r>
          </a:p>
          <a:p>
            <a:r>
              <a:rPr lang="en-US" dirty="0" smtClean="0"/>
              <a:t>Talk about my </a:t>
            </a:r>
            <a:r>
              <a:rPr lang="en-US" dirty="0" err="1" smtClean="0"/>
              <a:t>longterm</a:t>
            </a:r>
            <a:r>
              <a:rPr lang="en-US" baseline="0" dirty="0" smtClean="0"/>
              <a:t> goal is to align with the ASCA National Model and to combine them with the Indiana standards for students. </a:t>
            </a:r>
            <a:r>
              <a:rPr lang="en-US" dirty="0" smtClean="0"/>
              <a:t> </a:t>
            </a:r>
            <a:endParaRPr lang="en-US" dirty="0"/>
          </a:p>
        </p:txBody>
      </p:sp>
      <p:sp>
        <p:nvSpPr>
          <p:cNvPr id="4" name="Slide Number Placeholder 3"/>
          <p:cNvSpPr>
            <a:spLocks noGrp="1"/>
          </p:cNvSpPr>
          <p:nvPr>
            <p:ph type="sldNum" sz="quarter" idx="10"/>
          </p:nvPr>
        </p:nvSpPr>
        <p:spPr/>
        <p:txBody>
          <a:bodyPr/>
          <a:lstStyle/>
          <a:p>
            <a:fld id="{E1DFBABB-8E51-BC47-BA88-BC259470EC0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Expand on using</a:t>
            </a:r>
            <a:r>
              <a:rPr lang="en-US" baseline="0" dirty="0" smtClean="0"/>
              <a:t> this survey shortly into the school year and towards the middle to see how students/teachers feel about the environment and to identify any students who may need extra help.</a:t>
            </a:r>
            <a:endParaRPr lang="en-US" dirty="0"/>
          </a:p>
        </p:txBody>
      </p:sp>
      <p:sp>
        <p:nvSpPr>
          <p:cNvPr id="4" name="Slide Number Placeholder 3"/>
          <p:cNvSpPr>
            <a:spLocks noGrp="1"/>
          </p:cNvSpPr>
          <p:nvPr>
            <p:ph type="sldNum" sz="quarter" idx="10"/>
          </p:nvPr>
        </p:nvSpPr>
        <p:spPr/>
        <p:txBody>
          <a:bodyPr/>
          <a:lstStyle/>
          <a:p>
            <a:fld id="{E1DFBABB-8E51-BC47-BA88-BC259470EC0F}"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the importance of expanding</a:t>
            </a:r>
            <a:r>
              <a:rPr lang="en-US" baseline="0" dirty="0" smtClean="0"/>
              <a:t> classroom guidance into small groups to further assist students who need it. (CLOSING THE ACHIEVEMENT GAP</a:t>
            </a:r>
            <a:r>
              <a:rPr lang="en-US" baseline="0" dirty="0" smtClean="0"/>
              <a:t>)</a:t>
            </a:r>
          </a:p>
          <a:p>
            <a:r>
              <a:rPr lang="en-US" baseline="0" dirty="0" smtClean="0"/>
              <a:t>Each school does something with social skills, why not have one that is proven to </a:t>
            </a:r>
            <a:r>
              <a:rPr lang="en-US" baseline="0" smtClean="0"/>
              <a:t>be effective?</a:t>
            </a:r>
            <a:endParaRPr lang="en-US" dirty="0"/>
          </a:p>
        </p:txBody>
      </p:sp>
      <p:sp>
        <p:nvSpPr>
          <p:cNvPr id="4" name="Slide Number Placeholder 3"/>
          <p:cNvSpPr>
            <a:spLocks noGrp="1"/>
          </p:cNvSpPr>
          <p:nvPr>
            <p:ph type="sldNum" sz="quarter" idx="10"/>
          </p:nvPr>
        </p:nvSpPr>
        <p:spPr/>
        <p:txBody>
          <a:bodyPr/>
          <a:lstStyle/>
          <a:p>
            <a:fld id="{E1DFBABB-8E51-BC47-BA88-BC259470EC0F}"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teachers are expected to live</a:t>
            </a:r>
            <a:r>
              <a:rPr lang="en-US" baseline="0" dirty="0" smtClean="0"/>
              <a:t> up to these expectations. School counselors should be thriving to do the same</a:t>
            </a:r>
            <a:r>
              <a:rPr lang="en-US" baseline="0" dirty="0" smtClean="0"/>
              <a:t>.</a:t>
            </a:r>
          </a:p>
          <a:p>
            <a:r>
              <a:rPr lang="en-US" baseline="0" dirty="0" smtClean="0"/>
              <a:t>Emphasized how each program can benefit certain areas of this or even multiple areas at once</a:t>
            </a:r>
            <a:endParaRPr lang="en-US" dirty="0"/>
          </a:p>
        </p:txBody>
      </p:sp>
      <p:sp>
        <p:nvSpPr>
          <p:cNvPr id="4" name="Slide Number Placeholder 3"/>
          <p:cNvSpPr>
            <a:spLocks noGrp="1"/>
          </p:cNvSpPr>
          <p:nvPr>
            <p:ph type="sldNum" sz="quarter" idx="10"/>
          </p:nvPr>
        </p:nvSpPr>
        <p:spPr/>
        <p:txBody>
          <a:bodyPr/>
          <a:lstStyle/>
          <a:p>
            <a:fld id="{E1DFBABB-8E51-BC47-BA88-BC259470EC0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the changing trends in accountability and how school counselors</a:t>
            </a:r>
            <a:r>
              <a:rPr lang="en-US" baseline="0" dirty="0" smtClean="0"/>
              <a:t> are starting to be evaluated similarly to teachers, especially in Indiana. Talk about need for job security by proving school counselor’s worth.</a:t>
            </a:r>
            <a:endParaRPr lang="en-US" dirty="0"/>
          </a:p>
        </p:txBody>
      </p:sp>
      <p:sp>
        <p:nvSpPr>
          <p:cNvPr id="4" name="Slide Number Placeholder 3"/>
          <p:cNvSpPr>
            <a:spLocks noGrp="1"/>
          </p:cNvSpPr>
          <p:nvPr>
            <p:ph type="sldNum" sz="quarter" idx="10"/>
          </p:nvPr>
        </p:nvSpPr>
        <p:spPr/>
        <p:txBody>
          <a:bodyPr/>
          <a:lstStyle/>
          <a:p>
            <a:fld id="{E1DFBABB-8E51-BC47-BA88-BC259470EC0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how we can use the school profile’s data sheet on the IDOE to improve areas of concern which will</a:t>
            </a:r>
            <a:r>
              <a:rPr lang="en-US" baseline="0" dirty="0" smtClean="0"/>
              <a:t> end up raising the school’s overall grade</a:t>
            </a:r>
            <a:r>
              <a:rPr lang="en-US" baseline="0" dirty="0" smtClean="0"/>
              <a:t>.</a:t>
            </a:r>
          </a:p>
          <a:p>
            <a:r>
              <a:rPr lang="en-US" baseline="0" dirty="0" smtClean="0"/>
              <a:t>Discuss the difference between equity and equality and how school counselors should be equity-focused.</a:t>
            </a:r>
            <a:endParaRPr lang="en-US" dirty="0"/>
          </a:p>
        </p:txBody>
      </p:sp>
      <p:sp>
        <p:nvSpPr>
          <p:cNvPr id="4" name="Slide Number Placeholder 3"/>
          <p:cNvSpPr>
            <a:spLocks noGrp="1"/>
          </p:cNvSpPr>
          <p:nvPr>
            <p:ph type="sldNum" sz="quarter" idx="10"/>
          </p:nvPr>
        </p:nvSpPr>
        <p:spPr/>
        <p:txBody>
          <a:bodyPr/>
          <a:lstStyle/>
          <a:p>
            <a:fld id="{E1DFBABB-8E51-BC47-BA88-BC259470EC0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Pass out MEASURE worksheet that shows how to write out each area.</a:t>
            </a:r>
            <a:r>
              <a:rPr lang="en-US" baseline="0" dirty="0" smtClean="0"/>
              <a:t> </a:t>
            </a:r>
          </a:p>
          <a:p>
            <a:r>
              <a:rPr lang="en-US" baseline="0" dirty="0" smtClean="0"/>
              <a:t>Give an example of how to actually do it. </a:t>
            </a:r>
          </a:p>
          <a:p>
            <a:r>
              <a:rPr lang="en-US" baseline="0" dirty="0" smtClean="0"/>
              <a:t>Explain each step thoroughly</a:t>
            </a:r>
            <a:r>
              <a:rPr lang="en-US" baseline="0" dirty="0" smtClean="0"/>
              <a:t>.</a:t>
            </a:r>
          </a:p>
          <a:p>
            <a:r>
              <a:rPr lang="en-US" baseline="0" dirty="0" smtClean="0"/>
              <a:t>Discuss wanting to actually use this for each individual program to prove the program’s importance</a:t>
            </a:r>
            <a:endParaRPr lang="en-US" dirty="0"/>
          </a:p>
        </p:txBody>
      </p:sp>
      <p:sp>
        <p:nvSpPr>
          <p:cNvPr id="4" name="Slide Number Placeholder 3"/>
          <p:cNvSpPr>
            <a:spLocks noGrp="1"/>
          </p:cNvSpPr>
          <p:nvPr>
            <p:ph type="sldNum" sz="quarter" idx="10"/>
          </p:nvPr>
        </p:nvSpPr>
        <p:spPr/>
        <p:txBody>
          <a:bodyPr/>
          <a:lstStyle/>
          <a:p>
            <a:fld id="{E1DFBABB-8E51-BC47-BA88-BC259470EC0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Ramp stands</a:t>
            </a:r>
            <a:r>
              <a:rPr lang="en-US" baseline="0" dirty="0" smtClean="0"/>
              <a:t> for Recognized ASCA Model Program</a:t>
            </a:r>
            <a:endParaRPr lang="en-US" dirty="0"/>
          </a:p>
        </p:txBody>
      </p:sp>
      <p:sp>
        <p:nvSpPr>
          <p:cNvPr id="4" name="Slide Number Placeholder 3"/>
          <p:cNvSpPr>
            <a:spLocks noGrp="1"/>
          </p:cNvSpPr>
          <p:nvPr>
            <p:ph type="sldNum" sz="quarter" idx="10"/>
          </p:nvPr>
        </p:nvSpPr>
        <p:spPr/>
        <p:txBody>
          <a:bodyPr/>
          <a:lstStyle/>
          <a:p>
            <a:fld id="{E1DFBABB-8E51-BC47-BA88-BC259470EC0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Gold Star is recognized by the Indiana School Counselor Association and created by the American Student Achievement Institute. Talk about how this is the model you most want to align yourself with since</a:t>
            </a:r>
            <a:r>
              <a:rPr lang="en-US" sz="1200" kern="1200" baseline="0" dirty="0" smtClean="0">
                <a:solidFill>
                  <a:schemeClr val="tx1"/>
                </a:solidFill>
                <a:latin typeface="+mn-lt"/>
                <a:ea typeface="+mn-ea"/>
                <a:cs typeface="+mn-cs"/>
              </a:rPr>
              <a:t> it matches the student standards setup by the IDOE.</a:t>
            </a:r>
            <a:endParaRPr lang="en-US" dirty="0"/>
          </a:p>
        </p:txBody>
      </p:sp>
      <p:sp>
        <p:nvSpPr>
          <p:cNvPr id="4" name="Slide Number Placeholder 3"/>
          <p:cNvSpPr>
            <a:spLocks noGrp="1"/>
          </p:cNvSpPr>
          <p:nvPr>
            <p:ph type="sldNum" sz="quarter" idx="10"/>
          </p:nvPr>
        </p:nvSpPr>
        <p:spPr/>
        <p:txBody>
          <a:bodyPr/>
          <a:lstStyle/>
          <a:p>
            <a:fld id="{E1DFBABB-8E51-BC47-BA88-BC259470EC0F}"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r>
              <a:rPr lang="en-US" baseline="0" dirty="0" smtClean="0"/>
              <a:t> how we are going to look at some examples of successful programs and the research that shows their effectiveness</a:t>
            </a:r>
            <a:endParaRPr lang="en-US" dirty="0"/>
          </a:p>
        </p:txBody>
      </p:sp>
      <p:sp>
        <p:nvSpPr>
          <p:cNvPr id="4" name="Slide Number Placeholder 3"/>
          <p:cNvSpPr>
            <a:spLocks noGrp="1"/>
          </p:cNvSpPr>
          <p:nvPr>
            <p:ph type="sldNum" sz="quarter" idx="10"/>
          </p:nvPr>
        </p:nvSpPr>
        <p:spPr/>
        <p:txBody>
          <a:bodyPr/>
          <a:lstStyle/>
          <a:p>
            <a:fld id="{E1DFBABB-8E51-BC47-BA88-BC259470EC0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the importance of classroom climate and making the students feel</a:t>
            </a:r>
            <a:r>
              <a:rPr lang="en-US" baseline="0" dirty="0" smtClean="0"/>
              <a:t> safe/comfortable</a:t>
            </a:r>
            <a:endParaRPr lang="en-US" dirty="0"/>
          </a:p>
        </p:txBody>
      </p:sp>
      <p:sp>
        <p:nvSpPr>
          <p:cNvPr id="4" name="Slide Number Placeholder 3"/>
          <p:cNvSpPr>
            <a:spLocks noGrp="1"/>
          </p:cNvSpPr>
          <p:nvPr>
            <p:ph type="sldNum" sz="quarter" idx="10"/>
          </p:nvPr>
        </p:nvSpPr>
        <p:spPr/>
        <p:txBody>
          <a:bodyPr/>
          <a:lstStyle/>
          <a:p>
            <a:fld id="{E1DFBABB-8E51-BC47-BA88-BC259470EC0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4AB02A5-4FE5-49D9-9E24-09F23B90C450}" type="datetimeFigureOut">
              <a:rPr lang="en-US" smtClean="0"/>
              <a:pPr/>
              <a:t>11/19/13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510C5-E91C-674F-8206-863247D10A05}" type="datetimeFigureOut">
              <a:rPr lang="en-US" smtClean="0"/>
              <a:pPr/>
              <a:t>11/19/13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69202-9FA8-094E-A7A9-7AEDEF775AAA}"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1510C5-E91C-674F-8206-863247D10A05}" type="datetimeFigureOut">
              <a:rPr lang="en-US" smtClean="0"/>
              <a:pPr/>
              <a:t>11/19/13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9202-9FA8-094E-A7A9-7AEDEF775AA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1510C5-E91C-674F-8206-863247D10A05}" type="datetimeFigureOut">
              <a:rPr lang="en-US" smtClean="0"/>
              <a:pPr/>
              <a:t>11/19/13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9202-9FA8-094E-A7A9-7AEDEF775A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1510C5-E91C-674F-8206-863247D10A05}" type="datetimeFigureOut">
              <a:rPr lang="en-US" smtClean="0"/>
              <a:pPr/>
              <a:t>11/19/13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9202-9FA8-094E-A7A9-7AEDEF775A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81510C5-E91C-674F-8206-863247D10A05}" type="datetimeFigureOut">
              <a:rPr lang="en-US" smtClean="0"/>
              <a:pPr/>
              <a:t>11/19/13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9202-9FA8-094E-A7A9-7AEDEF775AAA}"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11/19/13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81510C5-E91C-674F-8206-863247D10A05}" type="datetimeFigureOut">
              <a:rPr lang="en-US" smtClean="0"/>
              <a:pPr/>
              <a:t>11/19/13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69202-9FA8-094E-A7A9-7AEDEF775A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81510C5-E91C-674F-8206-863247D10A05}" type="datetimeFigureOut">
              <a:rPr lang="en-US" smtClean="0"/>
              <a:pPr/>
              <a:t>11/19/13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569202-9FA8-094E-A7A9-7AEDEF775A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81510C5-E91C-674F-8206-863247D10A05}" type="datetimeFigureOut">
              <a:rPr lang="en-US" smtClean="0"/>
              <a:pPr/>
              <a:t>11/19/13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569202-9FA8-094E-A7A9-7AEDEF775A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510C5-E91C-674F-8206-863247D10A05}" type="datetimeFigureOut">
              <a:rPr lang="en-US" smtClean="0"/>
              <a:pPr/>
              <a:t>11/19/13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569202-9FA8-094E-A7A9-7AEDEF775A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510C5-E91C-674F-8206-863247D10A05}" type="datetimeFigureOut">
              <a:rPr lang="en-US" smtClean="0"/>
              <a:pPr/>
              <a:t>11/19/13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181510C5-E91C-674F-8206-863247D10A05}" type="datetimeFigureOut">
              <a:rPr lang="en-US" smtClean="0"/>
              <a:pPr/>
              <a:t>11/19/13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E1569202-9FA8-094E-A7A9-7AEDEF775A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512" r:id="rId1"/>
    <p:sldLayoutId id="2147484513" r:id="rId2"/>
    <p:sldLayoutId id="2147484514" r:id="rId3"/>
    <p:sldLayoutId id="2147484515" r:id="rId4"/>
    <p:sldLayoutId id="2147484516" r:id="rId5"/>
    <p:sldLayoutId id="2147484517" r:id="rId6"/>
    <p:sldLayoutId id="2147484518" r:id="rId7"/>
    <p:sldLayoutId id="2147484519" r:id="rId8"/>
    <p:sldLayoutId id="2147484520" r:id="rId9"/>
    <p:sldLayoutId id="2147484521" r:id="rId10"/>
    <p:sldLayoutId id="2147484522" r:id="rId11"/>
    <p:sldLayoutId id="2147484523"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scanationalmodel.org/learn-about-ramp" TargetMode="External"/><Relationship Id="rId3" Type="http://schemas.openxmlformats.org/officeDocument/2006/relationships/hyperlink" Target="http://www.asainstitute.org/schoolcounseling/standards.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Accountability in School Counseling</a:t>
            </a:r>
            <a:endParaRPr lang="en-US" dirty="0"/>
          </a:p>
        </p:txBody>
      </p:sp>
      <p:sp>
        <p:nvSpPr>
          <p:cNvPr id="3" name="Subtitle 2"/>
          <p:cNvSpPr>
            <a:spLocks noGrp="1"/>
          </p:cNvSpPr>
          <p:nvPr>
            <p:ph type="subTitle" idx="4294967295"/>
          </p:nvPr>
        </p:nvSpPr>
        <p:spPr>
          <a:xfrm>
            <a:off x="549275" y="1665111"/>
            <a:ext cx="8042275" cy="917575"/>
          </a:xfrm>
        </p:spPr>
        <p:txBody>
          <a:bodyPr>
            <a:noAutofit/>
          </a:bodyPr>
          <a:lstStyle/>
          <a:p>
            <a:pPr algn="ctr">
              <a:buNone/>
            </a:pPr>
            <a:r>
              <a:rPr lang="en-US" sz="2800" dirty="0" smtClean="0"/>
              <a:t>Samantha Fitzjarrald, Ball State University</a:t>
            </a:r>
          </a:p>
        </p:txBody>
      </p:sp>
      <p:pic>
        <p:nvPicPr>
          <p:cNvPr id="4" name="Picture 3" descr="Accountability-sign.jpg"/>
          <p:cNvPicPr>
            <a:picLocks noChangeAspect="1"/>
          </p:cNvPicPr>
          <p:nvPr/>
        </p:nvPicPr>
        <p:blipFill>
          <a:blip r:embed="rId2"/>
          <a:stretch>
            <a:fillRect/>
          </a:stretch>
        </p:blipFill>
        <p:spPr>
          <a:xfrm>
            <a:off x="1515005" y="2820894"/>
            <a:ext cx="5943600" cy="320591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42935"/>
            <a:ext cx="8042276" cy="801064"/>
          </a:xfrm>
        </p:spPr>
        <p:txBody>
          <a:bodyPr>
            <a:normAutofit fontScale="90000"/>
          </a:bodyPr>
          <a:lstStyle/>
          <a:p>
            <a:r>
              <a:rPr lang="en-US" dirty="0" smtClean="0"/>
              <a:t>Examples: Classroom Climate</a:t>
            </a:r>
            <a:endParaRPr lang="en-US" dirty="0"/>
          </a:p>
        </p:txBody>
      </p:sp>
      <p:sp>
        <p:nvSpPr>
          <p:cNvPr id="3" name="Content Placeholder 2"/>
          <p:cNvSpPr>
            <a:spLocks noGrp="1"/>
          </p:cNvSpPr>
          <p:nvPr>
            <p:ph idx="1"/>
          </p:nvPr>
        </p:nvSpPr>
        <p:spPr>
          <a:xfrm>
            <a:off x="549275" y="1303867"/>
            <a:ext cx="8042276" cy="5283200"/>
          </a:xfrm>
        </p:spPr>
        <p:txBody>
          <a:bodyPr>
            <a:normAutofit fontScale="85000" lnSpcReduction="20000"/>
          </a:bodyPr>
          <a:lstStyle/>
          <a:p>
            <a:r>
              <a:rPr lang="en-US" dirty="0" smtClean="0"/>
              <a:t>School climate is extremely important within a school and within each individual classroom.</a:t>
            </a:r>
          </a:p>
          <a:p>
            <a:r>
              <a:rPr lang="en-US" dirty="0" smtClean="0"/>
              <a:t>Sink (2005 &amp; 2007) examined the My Class Inventory-Short Form (MCI-SF) that many school counselors used to evaluate classroom climate to determine if it is actually effective.</a:t>
            </a:r>
          </a:p>
          <a:p>
            <a:r>
              <a:rPr lang="en-US" dirty="0" smtClean="0"/>
              <a:t>Sink (2005) looked at the effectiveness of the scale given to the students by examining 2,835 students from the fourth, fifth, and sixth grades in twenty different schools in Washington. </a:t>
            </a:r>
          </a:p>
          <a:p>
            <a:r>
              <a:rPr lang="en-US" dirty="0" smtClean="0"/>
              <a:t>Results were mixed because 4 scales were reliable (Satisfaction, Cohesion, Competitiveness, and Friction) but the Difficulty scale was not reliable.  Therefore, school counselors learned to only use the 18-items from the 4 reliable scales.</a:t>
            </a:r>
          </a:p>
          <a:p>
            <a:r>
              <a:rPr lang="en-US" dirty="0" smtClean="0"/>
              <a:t>School counselors would not have learned this without using evidence-based practices.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42291"/>
          </a:xfrm>
        </p:spPr>
        <p:txBody>
          <a:bodyPr/>
          <a:lstStyle/>
          <a:p>
            <a:r>
              <a:rPr lang="en-US" dirty="0" smtClean="0"/>
              <a:t>Classroom Climate</a:t>
            </a:r>
            <a:endParaRPr lang="en-US" dirty="0"/>
          </a:p>
        </p:txBody>
      </p:sp>
      <p:sp>
        <p:nvSpPr>
          <p:cNvPr id="3" name="Content Placeholder 2"/>
          <p:cNvSpPr>
            <a:spLocks noGrp="1"/>
          </p:cNvSpPr>
          <p:nvPr>
            <p:ph idx="1"/>
          </p:nvPr>
        </p:nvSpPr>
        <p:spPr>
          <a:xfrm>
            <a:off x="549275" y="1320800"/>
            <a:ext cx="8042276" cy="5113867"/>
          </a:xfrm>
        </p:spPr>
        <p:txBody>
          <a:bodyPr>
            <a:normAutofit fontScale="92500" lnSpcReduction="20000"/>
          </a:bodyPr>
          <a:lstStyle/>
          <a:p>
            <a:r>
              <a:rPr lang="en-US" dirty="0" smtClean="0"/>
              <a:t>Sink (2007) examined if the teacher’s version of the MCI-SF was effective.</a:t>
            </a:r>
          </a:p>
          <a:p>
            <a:r>
              <a:rPr lang="en-US" dirty="0" smtClean="0"/>
              <a:t>The study analyzed information from 371 elementary teachers at 22 participating elementary schools using the MCI-SF for Teachers.  </a:t>
            </a:r>
          </a:p>
          <a:p>
            <a:pPr lvl="1"/>
            <a:r>
              <a:rPr lang="en-US" dirty="0" smtClean="0"/>
              <a:t>This is different from the MCI-SF because it is a 30-item measure given directly to the teachers. </a:t>
            </a:r>
          </a:p>
          <a:p>
            <a:r>
              <a:rPr lang="en-US" dirty="0" smtClean="0"/>
              <a:t>Sink and Spencer found that the measure needed some revision, and cut it down to 24-items.</a:t>
            </a:r>
          </a:p>
          <a:p>
            <a:pPr lvl="1"/>
            <a:r>
              <a:rPr lang="en-US" dirty="0" smtClean="0"/>
              <a:t>These items matched up with the student version so one could compare how the teachers versus the students felt about their classroom. </a:t>
            </a:r>
          </a:p>
          <a:p>
            <a:r>
              <a:rPr lang="en-US" dirty="0" smtClean="0"/>
              <a:t>After the revisions, the measure was reliable and would be an effective tool for school counselors to use to assess classroom climate in an elementary school.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10444"/>
            <a:ext cx="8042276" cy="908310"/>
          </a:xfrm>
        </p:spPr>
        <p:txBody>
          <a:bodyPr>
            <a:normAutofit fontScale="90000"/>
          </a:bodyPr>
          <a:lstStyle/>
          <a:p>
            <a:r>
              <a:rPr lang="en-US" dirty="0" smtClean="0"/>
              <a:t>Examples: Social Skills Training</a:t>
            </a:r>
            <a:endParaRPr lang="en-US" dirty="0"/>
          </a:p>
        </p:txBody>
      </p:sp>
      <p:sp>
        <p:nvSpPr>
          <p:cNvPr id="3" name="Content Placeholder 2"/>
          <p:cNvSpPr>
            <a:spLocks noGrp="1"/>
          </p:cNvSpPr>
          <p:nvPr>
            <p:ph idx="1"/>
          </p:nvPr>
        </p:nvSpPr>
        <p:spPr>
          <a:xfrm>
            <a:off x="549275" y="1600201"/>
            <a:ext cx="8042276" cy="4919132"/>
          </a:xfrm>
        </p:spPr>
        <p:txBody>
          <a:bodyPr>
            <a:normAutofit fontScale="77500" lnSpcReduction="20000"/>
          </a:bodyPr>
          <a:lstStyle/>
          <a:p>
            <a:r>
              <a:rPr lang="en-US" dirty="0" smtClean="0"/>
              <a:t>In elementary schools, guidance presentations often revolve around social skills so it is important to look at the research of what works and what does not work.</a:t>
            </a:r>
          </a:p>
          <a:p>
            <a:r>
              <a:rPr lang="en-US" dirty="0" err="1" smtClean="0"/>
              <a:t>Bostick</a:t>
            </a:r>
            <a:r>
              <a:rPr lang="en-US" dirty="0" smtClean="0"/>
              <a:t> and Anderson (2009) examined the effectiveness of a small-group counseling program working on social skills with third graders.  Forty-nine third graders were chosen to participate in a ten-week group counseling program called Social Skills Group Intervention (S.S.GRIN). </a:t>
            </a:r>
          </a:p>
          <a:p>
            <a:pPr lvl="1"/>
            <a:r>
              <a:rPr lang="en-US" dirty="0" smtClean="0"/>
              <a:t>Assessed students on loneliness and social anxiety using a 16-item Loneliness and Social Dissatisfaction Questionnaire and five items from the 18-item Social Anxiety Scale for Children-Revised </a:t>
            </a:r>
          </a:p>
          <a:p>
            <a:r>
              <a:rPr lang="en-US" dirty="0" smtClean="0"/>
              <a:t>The results of this study showed that students who expressed loneliness and worry over friendships before the start of the group were less worried when the group ended.  The school counselor also sent out teacher and parent evaluations to see if the child was more cooperative, had more confidence, and if the child displayed better communication skills, with a majority of positive responses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729111"/>
            <a:ext cx="8042276" cy="950643"/>
          </a:xfrm>
        </p:spPr>
        <p:txBody>
          <a:bodyPr/>
          <a:lstStyle/>
          <a:p>
            <a:r>
              <a:rPr lang="en-US" sz="4800" b="1" dirty="0" smtClean="0"/>
              <a:t>SO WHAT IS MY GOAL FROM ALL OF THIS?</a:t>
            </a:r>
            <a:endParaRPr lang="en-US" sz="4800" dirty="0"/>
          </a:p>
        </p:txBody>
      </p:sp>
      <p:sp>
        <p:nvSpPr>
          <p:cNvPr id="3" name="Content Placeholder 2"/>
          <p:cNvSpPr>
            <a:spLocks noGrp="1"/>
          </p:cNvSpPr>
          <p:nvPr>
            <p:ph idx="1"/>
          </p:nvPr>
        </p:nvSpPr>
        <p:spPr>
          <a:xfrm>
            <a:off x="549275" y="550333"/>
            <a:ext cx="8042276" cy="5357024"/>
          </a:xfrm>
        </p:spPr>
        <p:txBody>
          <a:bodyPr anchor="t">
            <a:noAutofit/>
          </a:bodyPr>
          <a:lstStyle/>
          <a:p>
            <a:pPr algn="ctr">
              <a:buNone/>
            </a:pPr>
            <a:r>
              <a:rPr lang="en-US" sz="2800" b="1" dirty="0" smtClean="0"/>
              <a:t> I want to create a program within our schools using program evaluations to make myself more accountable.  I will do this by using previous research and evidence-based practices.  This way, our program will be equity-focused and will make sure that the needs of all students are being met. This not only improves my success, but the entire school’s success.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30234"/>
            <a:ext cx="8042276" cy="809532"/>
          </a:xfrm>
        </p:spPr>
        <p:txBody>
          <a:bodyPr/>
          <a:lstStyle/>
          <a:p>
            <a:r>
              <a:rPr lang="en-US" b="1" dirty="0" smtClean="0"/>
              <a:t>Any Questions?</a:t>
            </a:r>
            <a:endParaRPr lang="en-US" b="1" dirty="0"/>
          </a:p>
        </p:txBody>
      </p:sp>
      <p:pic>
        <p:nvPicPr>
          <p:cNvPr id="4" name="Content Placeholder 3" descr="QuestionMarks.jpg"/>
          <p:cNvPicPr>
            <a:picLocks noGrp="1" noChangeAspect="1"/>
          </p:cNvPicPr>
          <p:nvPr>
            <p:ph idx="1"/>
          </p:nvPr>
        </p:nvPicPr>
        <p:blipFill>
          <a:blip r:embed="rId2"/>
          <a:srcRect l="-24996" r="-24996"/>
          <a:stretch>
            <a:fillRect/>
          </a:stretch>
        </p:blip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74275"/>
          </a:xfrm>
        </p:spPr>
        <p:txBody>
          <a:bodyPr/>
          <a:lstStyle/>
          <a:p>
            <a:r>
              <a:rPr lang="en-US" dirty="0" smtClean="0"/>
              <a:t>References</a:t>
            </a:r>
            <a:endParaRPr lang="en-US" dirty="0"/>
          </a:p>
        </p:txBody>
      </p:sp>
      <p:sp>
        <p:nvSpPr>
          <p:cNvPr id="3" name="Content Placeholder 2"/>
          <p:cNvSpPr>
            <a:spLocks noGrp="1"/>
          </p:cNvSpPr>
          <p:nvPr>
            <p:ph idx="1"/>
          </p:nvPr>
        </p:nvSpPr>
        <p:spPr>
          <a:xfrm>
            <a:off x="498474" y="1358370"/>
            <a:ext cx="7556313" cy="5010088"/>
          </a:xfrm>
        </p:spPr>
        <p:txBody>
          <a:bodyPr>
            <a:noAutofit/>
          </a:bodyPr>
          <a:lstStyle/>
          <a:p>
            <a:r>
              <a:rPr lang="en-US" sz="1500" dirty="0" smtClean="0"/>
              <a:t>American School Counselor Association (2008). </a:t>
            </a:r>
            <a:r>
              <a:rPr lang="en-US" sz="1500" i="1" dirty="0" smtClean="0"/>
              <a:t>The ASCA national model: Learn more about ramp. </a:t>
            </a:r>
            <a:r>
              <a:rPr lang="en-US" sz="1500" dirty="0" smtClean="0"/>
              <a:t>Retrieved from </a:t>
            </a:r>
            <a:r>
              <a:rPr lang="en-US" sz="1500" u="sng" dirty="0" smtClean="0">
                <a:hlinkClick r:id="rId2"/>
              </a:rPr>
              <a:t>http://www.ascanationalmodel.org/learn-about-ramp</a:t>
            </a:r>
            <a:endParaRPr lang="en-US" sz="1500" dirty="0" smtClean="0"/>
          </a:p>
          <a:p>
            <a:r>
              <a:rPr lang="en-US" sz="1500" dirty="0" smtClean="0"/>
              <a:t>American School Counselor Association (2012). </a:t>
            </a:r>
            <a:r>
              <a:rPr lang="en-US" sz="1500" i="1" dirty="0" smtClean="0"/>
              <a:t>The ASCA National Model: A framework for school counseling programs</a:t>
            </a:r>
            <a:r>
              <a:rPr lang="en-US" sz="1500" dirty="0" smtClean="0"/>
              <a:t> (3rd. ed.). Alexandria, VA: Author.</a:t>
            </a:r>
          </a:p>
          <a:p>
            <a:r>
              <a:rPr lang="en-US" sz="1500" dirty="0" smtClean="0"/>
              <a:t>American Student Achievement Institute (ASAI) (2013). </a:t>
            </a:r>
            <a:r>
              <a:rPr lang="en-US" sz="1500" i="1" dirty="0" smtClean="0"/>
              <a:t>Indiana Gold Star School Counseling. </a:t>
            </a:r>
            <a:r>
              <a:rPr lang="en-US" sz="1500" dirty="0" smtClean="0"/>
              <a:t>Retrieved from </a:t>
            </a:r>
            <a:r>
              <a:rPr lang="en-US" sz="1500" u="sng" dirty="0" smtClean="0">
                <a:hlinkClick r:id="rId3"/>
              </a:rPr>
              <a:t>http://www.asainstitute.org/schoolcounseling/standards.html</a:t>
            </a:r>
            <a:endParaRPr lang="en-US" sz="1500" dirty="0" smtClean="0"/>
          </a:p>
          <a:p>
            <a:r>
              <a:rPr lang="en-US" sz="1500" dirty="0" err="1" smtClean="0"/>
              <a:t>Astramovich</a:t>
            </a:r>
            <a:r>
              <a:rPr lang="en-US" sz="1500" dirty="0" smtClean="0"/>
              <a:t>, R. L. &amp; Coker, J. K. (2007). The accountability bridge model for counselors. </a:t>
            </a:r>
            <a:r>
              <a:rPr lang="en-US" sz="1500" i="1" dirty="0" smtClean="0"/>
              <a:t>Journal of Counseling and Development, 85, </a:t>
            </a:r>
            <a:r>
              <a:rPr lang="en-US" sz="1500" dirty="0" smtClean="0"/>
              <a:t>162-172.</a:t>
            </a:r>
          </a:p>
          <a:p>
            <a:r>
              <a:rPr lang="en-US" sz="1500" dirty="0" err="1" smtClean="0"/>
              <a:t>Bostick</a:t>
            </a:r>
            <a:r>
              <a:rPr lang="en-US" sz="1500" dirty="0" smtClean="0"/>
              <a:t>, D. &amp; Anderson, R. (2009). Evaluating a small-group counseling program-A model for program planning and improvement in the elementary setting. </a:t>
            </a:r>
            <a:r>
              <a:rPr lang="en-US" sz="1500" i="1" dirty="0" smtClean="0"/>
              <a:t>Professional School Counseling, 12, </a:t>
            </a:r>
            <a:r>
              <a:rPr lang="en-US" sz="1500" dirty="0" smtClean="0"/>
              <a:t>428-433.</a:t>
            </a:r>
          </a:p>
          <a:p>
            <a:r>
              <a:rPr lang="en-US" sz="1500" dirty="0" smtClean="0"/>
              <a:t>Dimmitt, C., Carey, J., &amp; Hatch, T. (2007). </a:t>
            </a:r>
            <a:r>
              <a:rPr lang="en-US" sz="1500" i="1" dirty="0" smtClean="0"/>
              <a:t>Evidence-Based school counseling: Making a difference with data-driven practices</a:t>
            </a:r>
            <a:r>
              <a:rPr lang="en-US" sz="1500" dirty="0" smtClean="0"/>
              <a:t>. Thousand Oaks, CA: Corwin Press.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 Continued..</a:t>
            </a:r>
            <a:br>
              <a:rPr lang="en-US" dirty="0" smtClean="0"/>
            </a:br>
            <a:endParaRPr lang="en-US" dirty="0"/>
          </a:p>
        </p:txBody>
      </p:sp>
      <p:sp>
        <p:nvSpPr>
          <p:cNvPr id="3" name="Content Placeholder 2"/>
          <p:cNvSpPr>
            <a:spLocks noGrp="1"/>
          </p:cNvSpPr>
          <p:nvPr>
            <p:ph idx="1"/>
          </p:nvPr>
        </p:nvSpPr>
        <p:spPr>
          <a:xfrm>
            <a:off x="498474" y="1376010"/>
            <a:ext cx="7556313" cy="4750153"/>
          </a:xfrm>
        </p:spPr>
        <p:txBody>
          <a:bodyPr>
            <a:noAutofit/>
          </a:bodyPr>
          <a:lstStyle/>
          <a:p>
            <a:r>
              <a:rPr lang="en-US" sz="1500" dirty="0" err="1" smtClean="0"/>
              <a:t>Gysbers</a:t>
            </a:r>
            <a:r>
              <a:rPr lang="en-US" sz="1500" dirty="0" smtClean="0"/>
              <a:t>, N. C. (2004). Comprehensive guidance and counseling programs: The evolution of accountability. </a:t>
            </a:r>
            <a:r>
              <a:rPr lang="en-US" sz="1500" i="1" dirty="0" smtClean="0"/>
              <a:t>Professional School Counseling, 8, </a:t>
            </a:r>
            <a:r>
              <a:rPr lang="en-US" sz="1500" dirty="0" smtClean="0"/>
              <a:t>1-28.</a:t>
            </a:r>
          </a:p>
          <a:p>
            <a:r>
              <a:rPr lang="en-US" sz="1500" dirty="0" smtClean="0"/>
              <a:t>Holcomb-McCoy, C. (2007). </a:t>
            </a:r>
            <a:r>
              <a:rPr lang="en-US" sz="1500" i="1" dirty="0" smtClean="0"/>
              <a:t>School counseling to close the achievement gap: A social justice framework for success</a:t>
            </a:r>
            <a:r>
              <a:rPr lang="en-US" sz="1500" dirty="0" smtClean="0"/>
              <a:t>. Thousand Oaks, CA: Corwin Press.</a:t>
            </a:r>
          </a:p>
          <a:p>
            <a:r>
              <a:rPr lang="en-US" sz="1500" dirty="0" smtClean="0"/>
              <a:t>Sink, C. A. &amp; Spencer, L. R. (2005). My class inventory-short form as an accountability tool for elementary school counselors to measure classroom climate. </a:t>
            </a:r>
            <a:r>
              <a:rPr lang="en-US" sz="1500" i="1" dirty="0" smtClean="0"/>
              <a:t>Professional School Counseling, 9, </a:t>
            </a:r>
            <a:r>
              <a:rPr lang="en-US" sz="1500" dirty="0" smtClean="0"/>
              <a:t>37-48.</a:t>
            </a:r>
          </a:p>
          <a:p>
            <a:r>
              <a:rPr lang="en-US" sz="1500" dirty="0" smtClean="0"/>
              <a:t>Sink, C. A. &amp; Spencer, L. R. (2007). Teacher version of the my class inventory-short form: An accountability tool for elementary school counselors. </a:t>
            </a:r>
            <a:r>
              <a:rPr lang="en-US" sz="1500" i="1" dirty="0" smtClean="0"/>
              <a:t>Professional School Counseling, 11, </a:t>
            </a:r>
            <a:r>
              <a:rPr lang="en-US" sz="1500" dirty="0" smtClean="0"/>
              <a:t>129-139.</a:t>
            </a:r>
          </a:p>
          <a:p>
            <a:r>
              <a:rPr lang="en-US" sz="1500" dirty="0" smtClean="0"/>
              <a:t>Stone, C. B. &amp; </a:t>
            </a:r>
            <a:r>
              <a:rPr lang="en-US" sz="1500" dirty="0" err="1" smtClean="0"/>
              <a:t>Dahir</a:t>
            </a:r>
            <a:r>
              <a:rPr lang="en-US" sz="1500" dirty="0" smtClean="0"/>
              <a:t>, C. A. (2003). Accountability: A M.E.A.S.U.R.E. of the impact school counselors have on student achievement. </a:t>
            </a:r>
            <a:r>
              <a:rPr lang="en-US" sz="1500" i="1" dirty="0" smtClean="0"/>
              <a:t>Professional School Counseling, 6, </a:t>
            </a:r>
            <a:r>
              <a:rPr lang="en-US" sz="1500" dirty="0" smtClean="0"/>
              <a:t>214-222.</a:t>
            </a:r>
          </a:p>
          <a:p>
            <a:r>
              <a:rPr lang="en-US" sz="1500" dirty="0" smtClean="0"/>
              <a:t>Stone, C. B. &amp; </a:t>
            </a:r>
            <a:r>
              <a:rPr lang="en-US" sz="1500" dirty="0" err="1" smtClean="0"/>
              <a:t>Dahir</a:t>
            </a:r>
            <a:r>
              <a:rPr lang="en-US" sz="1500" dirty="0" smtClean="0"/>
              <a:t>, C. A. (2011). </a:t>
            </a:r>
            <a:r>
              <a:rPr lang="en-US" sz="1500" i="1" dirty="0" smtClean="0"/>
              <a:t>School counselor accountability: A MEASURE of student success</a:t>
            </a:r>
            <a:r>
              <a:rPr lang="en-US" sz="1500" dirty="0" smtClean="0"/>
              <a:t> (3rd . ed.). Upper Saddle River, NJ. Pearson.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9466"/>
            <a:ext cx="8042276" cy="1055065"/>
          </a:xfrm>
        </p:spPr>
        <p:txBody>
          <a:bodyPr/>
          <a:lstStyle/>
          <a:p>
            <a:r>
              <a:rPr lang="en-US" dirty="0" smtClean="0"/>
              <a:t>What is Accountability?</a:t>
            </a:r>
            <a:endParaRPr lang="en-US" dirty="0"/>
          </a:p>
        </p:txBody>
      </p:sp>
      <p:sp>
        <p:nvSpPr>
          <p:cNvPr id="3" name="Content Placeholder 2"/>
          <p:cNvSpPr>
            <a:spLocks noGrp="1"/>
          </p:cNvSpPr>
          <p:nvPr>
            <p:ph idx="1"/>
          </p:nvPr>
        </p:nvSpPr>
        <p:spPr>
          <a:xfrm>
            <a:off x="549275" y="1913467"/>
            <a:ext cx="8042276" cy="4343400"/>
          </a:xfrm>
        </p:spPr>
        <p:txBody>
          <a:bodyPr>
            <a:normAutofit fontScale="92500" lnSpcReduction="10000"/>
          </a:bodyPr>
          <a:lstStyle/>
          <a:p>
            <a:r>
              <a:rPr lang="en-US" dirty="0" smtClean="0"/>
              <a:t>Accountability is a major part of the ASCA National Model along with foundation, delivery, and management (ASCA, 2012).</a:t>
            </a:r>
          </a:p>
          <a:p>
            <a:pPr lvl="1"/>
            <a:r>
              <a:rPr lang="en-US" dirty="0" smtClean="0"/>
              <a:t>Includes data analysis, program results, evaluation &amp; improvement</a:t>
            </a:r>
          </a:p>
          <a:p>
            <a:r>
              <a:rPr lang="en-US" dirty="0" smtClean="0"/>
              <a:t>“Accountability requires systematically collecting, analyzing, and using critical data elements to understand the current achievement story for students, and to begin to strategize, impact, and document how the school counseling program contributes toward supporting student success” (Stone &amp; </a:t>
            </a:r>
            <a:r>
              <a:rPr lang="en-US" dirty="0" err="1" smtClean="0"/>
              <a:t>Dahir</a:t>
            </a:r>
            <a:r>
              <a:rPr lang="en-US" dirty="0" smtClean="0"/>
              <a:t>, 2003, </a:t>
            </a:r>
            <a:r>
              <a:rPr lang="en-US" dirty="0" err="1" smtClean="0"/>
              <a:t>p</a:t>
            </a:r>
            <a:r>
              <a:rPr lang="en-US" dirty="0" smtClean="0"/>
              <a:t>. 214).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358091"/>
          </a:xfrm>
        </p:spPr>
        <p:txBody>
          <a:bodyPr/>
          <a:lstStyle/>
          <a:p>
            <a:endParaRPr lang="en-US" dirty="0"/>
          </a:p>
        </p:txBody>
      </p:sp>
      <p:sp>
        <p:nvSpPr>
          <p:cNvPr id="3" name="Content Placeholder 2"/>
          <p:cNvSpPr>
            <a:spLocks noGrp="1"/>
          </p:cNvSpPr>
          <p:nvPr>
            <p:ph idx="1"/>
          </p:nvPr>
        </p:nvSpPr>
        <p:spPr>
          <a:xfrm>
            <a:off x="549275" y="846667"/>
            <a:ext cx="8042276" cy="5096934"/>
          </a:xfrm>
        </p:spPr>
        <p:txBody>
          <a:bodyPr anchor="t">
            <a:normAutofit fontScale="92500" lnSpcReduction="20000"/>
          </a:bodyPr>
          <a:lstStyle/>
          <a:p>
            <a:pPr marL="12700" algn="ctr">
              <a:buNone/>
            </a:pPr>
            <a:r>
              <a:rPr lang="en-US" sz="4200" b="1" dirty="0" smtClean="0"/>
              <a:t> Accountability within an educational system typically refers to whether or not a person or program is making a positive impact in areas such as test scores, attendance, retention, dropout rates, grades, and success in more difficult academic curriculums.</a:t>
            </a:r>
            <a:endParaRPr lang="en-US" sz="1600" b="1" dirty="0" smtClean="0"/>
          </a:p>
          <a:p>
            <a:pPr marL="12700" algn="ctr">
              <a:buNone/>
            </a:pPr>
            <a:r>
              <a:rPr lang="en-US" sz="1376" b="1" dirty="0" smtClean="0"/>
              <a:t>Stone &amp; </a:t>
            </a:r>
            <a:r>
              <a:rPr lang="en-US" sz="1376" b="1" dirty="0" err="1" smtClean="0"/>
              <a:t>Dahir</a:t>
            </a:r>
            <a:r>
              <a:rPr lang="en-US" sz="1376" b="1" dirty="0" smtClean="0"/>
              <a:t>, 2003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42925" y="300038"/>
            <a:ext cx="8042275" cy="6315075"/>
          </a:xfrm>
        </p:spPr>
        <p:txBody>
          <a:bodyPr wrap="square">
            <a:normAutofit fontScale="92500"/>
          </a:bodyPr>
          <a:lstStyle/>
          <a:p>
            <a:pPr algn="ctr">
              <a:buNone/>
            </a:pPr>
            <a:r>
              <a:rPr lang="en-US" sz="3000" b="1" dirty="0" smtClean="0"/>
              <a:t>School counselors need to hold themselves accountable to the same standards that other educators do. </a:t>
            </a:r>
          </a:p>
          <a:p>
            <a:r>
              <a:rPr lang="en-US" dirty="0" smtClean="0"/>
              <a:t>School counselors need to show that their programs are making a difference in their students lives (</a:t>
            </a:r>
            <a:r>
              <a:rPr lang="en-US" dirty="0" err="1" smtClean="0"/>
              <a:t>Gysbers</a:t>
            </a:r>
            <a:r>
              <a:rPr lang="en-US" dirty="0" smtClean="0"/>
              <a:t>, 2004).</a:t>
            </a:r>
          </a:p>
          <a:p>
            <a:pPr lvl="1"/>
            <a:r>
              <a:rPr lang="en-US" dirty="0" smtClean="0"/>
              <a:t>This means evaluating the program as a whole and evaluating the different programs within the curriculum.</a:t>
            </a:r>
          </a:p>
          <a:p>
            <a:r>
              <a:rPr lang="en-US" dirty="0" smtClean="0"/>
              <a:t>According to </a:t>
            </a:r>
            <a:r>
              <a:rPr lang="en-US" dirty="0" err="1" smtClean="0"/>
              <a:t>Astramovich</a:t>
            </a:r>
            <a:r>
              <a:rPr lang="en-US" dirty="0" smtClean="0"/>
              <a:t> and Coker (2007), program evaluation happens before accountability because program evaluation helps counselors plan, implement, and refine their counseling practices.  Accountability is a way to provide information to the different stakeholders within the school and community to demonstrate the effectiveness of the different counseling services </a:t>
            </a:r>
          </a:p>
          <a:p>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Will This Help Our School?</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Becoming accountable in one’s school means becoming a powerful leader in the school and makes it easier for a school counselor to meet the needs of the students (Stone &amp; </a:t>
            </a:r>
            <a:r>
              <a:rPr lang="en-US" dirty="0" err="1" smtClean="0"/>
              <a:t>Dahir</a:t>
            </a:r>
            <a:r>
              <a:rPr lang="en-US" dirty="0" smtClean="0"/>
              <a:t>, 2003). </a:t>
            </a:r>
          </a:p>
          <a:p>
            <a:r>
              <a:rPr lang="en-US" dirty="0" smtClean="0"/>
              <a:t>Changes the focus to be on equity and closing the achievement gap (Holcomb-McCoy, 2007).</a:t>
            </a:r>
          </a:p>
          <a:p>
            <a:pPr lvl="1"/>
            <a:r>
              <a:rPr lang="en-US" dirty="0" smtClean="0"/>
              <a:t>School counselors can collect achievement, attainment/access, or school climate data to be used to improve the school.</a:t>
            </a:r>
            <a:endParaRPr lang="en-US" dirty="0"/>
          </a:p>
        </p:txBody>
      </p:sp>
      <p:pic>
        <p:nvPicPr>
          <p:cNvPr id="5" name="Content Placeholder 4" descr="images.jpg"/>
          <p:cNvPicPr>
            <a:picLocks noGrp="1" noChangeAspect="1"/>
          </p:cNvPicPr>
          <p:nvPr>
            <p:ph sz="half" idx="2"/>
          </p:nvPr>
        </p:nvPicPr>
        <p:blipFill>
          <a:blip r:embed="rId3"/>
          <a:srcRect t="-19990" b="-19990"/>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Ways To Measure Accountability: MEASURE</a:t>
            </a:r>
            <a:endParaRPr lang="en-US" dirty="0"/>
          </a:p>
        </p:txBody>
      </p:sp>
      <p:sp>
        <p:nvSpPr>
          <p:cNvPr id="3" name="Content Placeholder 2"/>
          <p:cNvSpPr>
            <a:spLocks noGrp="1"/>
          </p:cNvSpPr>
          <p:nvPr>
            <p:ph sz="half" idx="1"/>
          </p:nvPr>
        </p:nvSpPr>
        <p:spPr>
          <a:xfrm>
            <a:off x="4751071" y="1600200"/>
            <a:ext cx="3840480" cy="4952999"/>
          </a:xfrm>
        </p:spPr>
        <p:txBody>
          <a:bodyPr>
            <a:normAutofit fontScale="92500" lnSpcReduction="10000"/>
          </a:bodyPr>
          <a:lstStyle/>
          <a:p>
            <a:pPr algn="ctr"/>
            <a:r>
              <a:rPr lang="en-US" b="1" dirty="0" smtClean="0"/>
              <a:t>Six Steps to Improving Students’ Success</a:t>
            </a:r>
          </a:p>
          <a:p>
            <a:r>
              <a:rPr lang="en-US" dirty="0" smtClean="0"/>
              <a:t>Measure stands for Mission, Elements, Analyze, Stakeholders-Unite, Results, Educate, and systematic change (Stone &amp; </a:t>
            </a:r>
            <a:r>
              <a:rPr lang="en-US" dirty="0" err="1" smtClean="0"/>
              <a:t>Dahir</a:t>
            </a:r>
            <a:r>
              <a:rPr lang="en-US" dirty="0" smtClean="0"/>
              <a:t>, 2011).</a:t>
            </a:r>
          </a:p>
          <a:p>
            <a:r>
              <a:rPr lang="en-US" dirty="0" smtClean="0"/>
              <a:t>This system looks at each individual program school counselors provide to determine if they are actually helping students. It also helps include people within the school and community in improving the success of the students. </a:t>
            </a:r>
            <a:endParaRPr lang="en-US" dirty="0"/>
          </a:p>
        </p:txBody>
      </p:sp>
      <p:pic>
        <p:nvPicPr>
          <p:cNvPr id="5" name="Content Placeholder 4" descr="Screen shot 2013-11-17 at 2.49.55 PM.png"/>
          <p:cNvPicPr>
            <a:picLocks noGrp="1" noChangeAspect="1"/>
          </p:cNvPicPr>
          <p:nvPr>
            <p:ph sz="half" idx="2"/>
          </p:nvPr>
        </p:nvPicPr>
        <p:blipFill>
          <a:blip r:embed="rId3"/>
          <a:srcRect t="-9554" b="-9554"/>
          <a:stretch>
            <a:fillRect/>
          </a:stretch>
        </p:blipFill>
        <p:spPr>
          <a:xfrm>
            <a:off x="549275" y="1600199"/>
            <a:ext cx="3840480" cy="49530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6195836" cy="1336956"/>
          </a:xfrm>
        </p:spPr>
        <p:txBody>
          <a:bodyPr/>
          <a:lstStyle/>
          <a:p>
            <a:r>
              <a:rPr lang="en-US" sz="5400" dirty="0" err="1" smtClean="0"/>
              <a:t>ASCA’s</a:t>
            </a:r>
            <a:r>
              <a:rPr lang="en-US" sz="5400" dirty="0" smtClean="0"/>
              <a:t> RAMP</a:t>
            </a:r>
            <a:endParaRPr lang="en-US" sz="5400" dirty="0"/>
          </a:p>
        </p:txBody>
      </p:sp>
      <p:sp>
        <p:nvSpPr>
          <p:cNvPr id="3" name="Content Placeholder 2"/>
          <p:cNvSpPr>
            <a:spLocks noGrp="1"/>
          </p:cNvSpPr>
          <p:nvPr>
            <p:ph idx="1"/>
          </p:nvPr>
        </p:nvSpPr>
        <p:spPr>
          <a:xfrm>
            <a:off x="549275" y="1882423"/>
            <a:ext cx="8042276" cy="4535311"/>
          </a:xfrm>
        </p:spPr>
        <p:txBody>
          <a:bodyPr>
            <a:normAutofit fontScale="85000" lnSpcReduction="10000"/>
          </a:bodyPr>
          <a:lstStyle/>
          <a:p>
            <a:r>
              <a:rPr lang="en-US" dirty="0" smtClean="0"/>
              <a:t>This is </a:t>
            </a:r>
            <a:r>
              <a:rPr lang="en-US" dirty="0" err="1" smtClean="0"/>
              <a:t>ASCA’s</a:t>
            </a:r>
            <a:r>
              <a:rPr lang="en-US" dirty="0" smtClean="0"/>
              <a:t> system for determining the effectiveness of school counseling programs.</a:t>
            </a:r>
          </a:p>
          <a:p>
            <a:r>
              <a:rPr lang="en-US" dirty="0" smtClean="0"/>
              <a:t>RAMP helps school counselors evaluate their program and identify areas in need of improvement (ASCA, 2012).</a:t>
            </a:r>
          </a:p>
          <a:p>
            <a:r>
              <a:rPr lang="en-US" dirty="0" smtClean="0"/>
              <a:t>Programs are evaluated on their vision statement, mission statement, school counseling program goals, ASCA Student Standards (competencies and indicators), annual agreement, advisory council, calendars, school counseling core curriculum action plan and lesson plans, school counseling core curriculum results report, small-group responsive services, closing-the-gap results report, and the program evaluation reflection (ASCA, 2012).</a:t>
            </a:r>
          </a:p>
          <a:p>
            <a:pPr lvl="1"/>
            <a:r>
              <a:rPr lang="en-US" dirty="0" smtClean="0"/>
              <a:t>If programs score high enough, they will become a RAMP certified program (ASCA, 2012). </a:t>
            </a:r>
            <a:endParaRPr lang="en-US" dirty="0"/>
          </a:p>
        </p:txBody>
      </p:sp>
      <p:pic>
        <p:nvPicPr>
          <p:cNvPr id="5" name="Picture 4" descr="RAMP small.gif"/>
          <p:cNvPicPr>
            <a:picLocks noChangeAspect="1"/>
          </p:cNvPicPr>
          <p:nvPr/>
        </p:nvPicPr>
        <p:blipFill>
          <a:blip r:embed="rId3"/>
          <a:stretch>
            <a:fillRect/>
          </a:stretch>
        </p:blipFill>
        <p:spPr>
          <a:xfrm>
            <a:off x="7241822" y="-19755"/>
            <a:ext cx="1902178" cy="190217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624667" y="107576"/>
            <a:ext cx="5966884" cy="1336956"/>
          </a:xfrm>
        </p:spPr>
        <p:txBody>
          <a:bodyPr>
            <a:normAutofit/>
          </a:bodyPr>
          <a:lstStyle/>
          <a:p>
            <a:r>
              <a:rPr lang="en-US" sz="5400" dirty="0" smtClean="0"/>
              <a:t>Indiana Gold Star</a:t>
            </a:r>
            <a:endParaRPr lang="en-US" sz="5400" dirty="0"/>
          </a:p>
        </p:txBody>
      </p:sp>
      <p:sp>
        <p:nvSpPr>
          <p:cNvPr id="3" name="Content Placeholder 2"/>
          <p:cNvSpPr>
            <a:spLocks noGrp="1"/>
          </p:cNvSpPr>
          <p:nvPr>
            <p:ph idx="1"/>
          </p:nvPr>
        </p:nvSpPr>
        <p:spPr>
          <a:xfrm>
            <a:off x="549275" y="2099733"/>
            <a:ext cx="8042276" cy="4343400"/>
          </a:xfrm>
        </p:spPr>
        <p:txBody>
          <a:bodyPr>
            <a:normAutofit fontScale="85000" lnSpcReduction="10000"/>
          </a:bodyPr>
          <a:lstStyle/>
          <a:p>
            <a:r>
              <a:rPr lang="en-US" dirty="0" smtClean="0"/>
              <a:t>This is Indiana’s standards for determining if a school counseling program is effective.</a:t>
            </a:r>
          </a:p>
          <a:p>
            <a:r>
              <a:rPr lang="en-US" dirty="0" smtClean="0"/>
              <a:t>The goal of the Gold Star School Counseling Initiative is to answer three questions: what do students gain from Indiana school counseling programs, what are the components of a sound school counseling program, and what skills and knowledge do school counselors possess? </a:t>
            </a:r>
          </a:p>
          <a:p>
            <a:r>
              <a:rPr lang="en-US" dirty="0" smtClean="0"/>
              <a:t>Nine standards including program foundation, data-based accountability, student guidance, student counseling, student advocacy, program management, professionalism, professional resources, and a school counseling improvement plan (ASAI, 2013) </a:t>
            </a:r>
          </a:p>
          <a:p>
            <a:pPr lvl="1"/>
            <a:r>
              <a:rPr lang="en-US" dirty="0" smtClean="0"/>
              <a:t>Standards match up with the </a:t>
            </a:r>
            <a:r>
              <a:rPr lang="en-US" dirty="0" err="1" smtClean="0"/>
              <a:t>IDOE’s</a:t>
            </a:r>
            <a:r>
              <a:rPr lang="en-US" dirty="0" smtClean="0"/>
              <a:t> student standards</a:t>
            </a:r>
            <a:endParaRPr lang="en-US" dirty="0"/>
          </a:p>
        </p:txBody>
      </p:sp>
      <p:pic>
        <p:nvPicPr>
          <p:cNvPr id="4" name="Picture 3" descr="goldstaraward.jpg"/>
          <p:cNvPicPr>
            <a:picLocks noChangeAspect="1"/>
          </p:cNvPicPr>
          <p:nvPr/>
        </p:nvPicPr>
        <p:blipFill>
          <a:blip r:embed="rId3"/>
          <a:stretch>
            <a:fillRect/>
          </a:stretch>
        </p:blipFill>
        <p:spPr>
          <a:xfrm>
            <a:off x="0" y="0"/>
            <a:ext cx="2387600" cy="183562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Looking At Previous Research Important?</a:t>
            </a:r>
            <a:endParaRPr lang="en-US" dirty="0"/>
          </a:p>
        </p:txBody>
      </p:sp>
      <p:sp>
        <p:nvSpPr>
          <p:cNvPr id="3" name="Content Placeholder 2"/>
          <p:cNvSpPr>
            <a:spLocks noGrp="1"/>
          </p:cNvSpPr>
          <p:nvPr>
            <p:ph idx="1"/>
          </p:nvPr>
        </p:nvSpPr>
        <p:spPr>
          <a:xfrm>
            <a:off x="549275" y="1964267"/>
            <a:ext cx="8042276" cy="4343400"/>
          </a:xfrm>
        </p:spPr>
        <p:txBody>
          <a:bodyPr>
            <a:normAutofit lnSpcReduction="10000"/>
          </a:bodyPr>
          <a:lstStyle/>
          <a:p>
            <a:r>
              <a:rPr lang="en-US" dirty="0" smtClean="0"/>
              <a:t>Dimmitt, Carey, and Hatch (2007), “school counselors are much more likely to be able to document impact when they are using interventions and practices that have already been found to be effective” (</a:t>
            </a:r>
            <a:r>
              <a:rPr lang="en-US" dirty="0" err="1" smtClean="0"/>
              <a:t>p</a:t>
            </a:r>
            <a:r>
              <a:rPr lang="en-US" dirty="0" smtClean="0"/>
              <a:t>. 50).</a:t>
            </a:r>
          </a:p>
          <a:p>
            <a:r>
              <a:rPr lang="en-US" dirty="0" smtClean="0"/>
              <a:t>Looking at previous research helps a school counselor determine if interventions actually work with students, or if they are wasting their time using certain interventions. This means school counselors can find ways to make better use of their time and help improve the overall goals of the school.</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348</TotalTime>
  <Words>2156</Words>
  <Application>Microsoft Macintosh PowerPoint</Application>
  <PresentationFormat>On-screen Show (4:3)</PresentationFormat>
  <Paragraphs>97</Paragraphs>
  <Slides>16</Slides>
  <Notes>11</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Breeze</vt:lpstr>
      <vt:lpstr>Importance of Accountability in School Counseling</vt:lpstr>
      <vt:lpstr>What is Accountability?</vt:lpstr>
      <vt:lpstr>Slide 3</vt:lpstr>
      <vt:lpstr>Slide 4</vt:lpstr>
      <vt:lpstr>How Will This Help Our School?</vt:lpstr>
      <vt:lpstr>Ways To Measure Accountability: MEASURE</vt:lpstr>
      <vt:lpstr>ASCA’s RAMP</vt:lpstr>
      <vt:lpstr>Indiana Gold Star</vt:lpstr>
      <vt:lpstr>Why Is Looking At Previous Research Important?</vt:lpstr>
      <vt:lpstr>Examples: Classroom Climate</vt:lpstr>
      <vt:lpstr>Classroom Climate</vt:lpstr>
      <vt:lpstr>Examples: Social Skills Training</vt:lpstr>
      <vt:lpstr>SO WHAT IS MY GOAL FROM ALL OF THIS?</vt:lpstr>
      <vt:lpstr>Any Questions?</vt:lpstr>
      <vt:lpstr>References</vt:lpstr>
      <vt:lpstr>References Continued.. </vt:lpstr>
    </vt:vector>
  </TitlesOfParts>
  <Company>Ball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Accountability in School Counseling</dc:title>
  <dc:creator>Samantha Fitzjarrald</dc:creator>
  <cp:lastModifiedBy>Samantha Fitzjarrald</cp:lastModifiedBy>
  <cp:revision>48</cp:revision>
  <dcterms:created xsi:type="dcterms:W3CDTF">2013-11-20T00:14:16Z</dcterms:created>
  <dcterms:modified xsi:type="dcterms:W3CDTF">2013-11-20T00:18:11Z</dcterms:modified>
</cp:coreProperties>
</file>