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88" r:id="rId1"/>
  </p:sldMasterIdLst>
  <p:notesMasterIdLst>
    <p:notesMasterId r:id="rId23"/>
  </p:notesMasterIdLst>
  <p:sldIdLst>
    <p:sldId id="256" r:id="rId2"/>
    <p:sldId id="257" r:id="rId3"/>
    <p:sldId id="258" r:id="rId4"/>
    <p:sldId id="259" r:id="rId5"/>
    <p:sldId id="260" r:id="rId6"/>
    <p:sldId id="262" r:id="rId7"/>
    <p:sldId id="261" r:id="rId8"/>
    <p:sldId id="263" r:id="rId9"/>
    <p:sldId id="266" r:id="rId10"/>
    <p:sldId id="265" r:id="rId11"/>
    <p:sldId id="267" r:id="rId12"/>
    <p:sldId id="268" r:id="rId13"/>
    <p:sldId id="270" r:id="rId14"/>
    <p:sldId id="269" r:id="rId15"/>
    <p:sldId id="273" r:id="rId16"/>
    <p:sldId id="274" r:id="rId17"/>
    <p:sldId id="275" r:id="rId18"/>
    <p:sldId id="276" r:id="rId19"/>
    <p:sldId id="278" r:id="rId20"/>
    <p:sldId id="277" r:id="rId21"/>
    <p:sldId id="26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0" d="100"/>
          <a:sy n="90" d="100"/>
        </p:scale>
        <p:origin x="-8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4DD374-F2D3-472B-9166-2A90455B2078}" type="datetimeFigureOut">
              <a:rPr lang="en-US" smtClean="0"/>
              <a:pPr/>
              <a:t>9/26/12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0ED77A-7EE2-471A-BB44-AC68E7295D0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81199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0ED77A-7EE2-471A-BB44-AC68E7295D0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a:buChar char="•"/>
            </a:pPr>
            <a:r>
              <a:rPr lang="en-US" dirty="0" smtClean="0"/>
              <a:t>Parents are often not nearly involved enough as they should be. Studies show that students (40%) start discussing their future (in a serious matter) with their parents between fifth and eighth</a:t>
            </a:r>
            <a:r>
              <a:rPr lang="en-US" baseline="0" dirty="0" smtClean="0"/>
              <a:t> grade on average. Therefore, it is essential to start exploring career options during these years.</a:t>
            </a:r>
          </a:p>
        </p:txBody>
      </p:sp>
      <p:sp>
        <p:nvSpPr>
          <p:cNvPr id="4" name="Slide Number Placeholder 3"/>
          <p:cNvSpPr>
            <a:spLocks noGrp="1"/>
          </p:cNvSpPr>
          <p:nvPr>
            <p:ph type="sldNum" sz="quarter" idx="10"/>
          </p:nvPr>
        </p:nvSpPr>
        <p:spPr/>
        <p:txBody>
          <a:bodyPr/>
          <a:lstStyle/>
          <a:p>
            <a:fld id="{950ED77A-7EE2-471A-BB44-AC68E7295D0B}"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84% of parents would like one-on-one sessions with school counselors to help discuss &amp; plan the curriculum or classes to help with career development. Could start a program to get parents to work on the four (or six) year plans with the students in an after school program. Very important to remember that families often want to be more involved than they are given an opportunity to be.</a:t>
            </a:r>
            <a:endParaRPr lang="en-US" dirty="0" smtClean="0"/>
          </a:p>
        </p:txBody>
      </p:sp>
      <p:sp>
        <p:nvSpPr>
          <p:cNvPr id="4" name="Slide Number Placeholder 3"/>
          <p:cNvSpPr>
            <a:spLocks noGrp="1"/>
          </p:cNvSpPr>
          <p:nvPr>
            <p:ph type="sldNum" sz="quarter" idx="10"/>
          </p:nvPr>
        </p:nvSpPr>
        <p:spPr/>
        <p:txBody>
          <a:bodyPr/>
          <a:lstStyle/>
          <a:p>
            <a:fld id="{950ED77A-7EE2-471A-BB44-AC68E7295D0B}"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demo of </a:t>
            </a:r>
            <a:r>
              <a:rPr lang="en-US" dirty="0" err="1" smtClean="0"/>
              <a:t>driveofyourlife.org</a:t>
            </a:r>
            <a:r>
              <a:rPr lang="en-US" dirty="0" smtClean="0"/>
              <a:t> website</a:t>
            </a:r>
            <a:endParaRPr lang="en-US" dirty="0"/>
          </a:p>
        </p:txBody>
      </p:sp>
      <p:sp>
        <p:nvSpPr>
          <p:cNvPr id="4" name="Slide Number Placeholder 3"/>
          <p:cNvSpPr>
            <a:spLocks noGrp="1"/>
          </p:cNvSpPr>
          <p:nvPr>
            <p:ph type="sldNum" sz="quarter" idx="10"/>
          </p:nvPr>
        </p:nvSpPr>
        <p:spPr/>
        <p:txBody>
          <a:bodyPr/>
          <a:lstStyle/>
          <a:p>
            <a:fld id="{950ED77A-7EE2-471A-BB44-AC68E7295D0B}"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0ED77A-7EE2-471A-BB44-AC68E7295D0B}"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0ED77A-7EE2-471A-BB44-AC68E7295D0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0ED77A-7EE2-471A-BB44-AC68E7295D0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0ED77A-7EE2-471A-BB44-AC68E7295D0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0ED77A-7EE2-471A-BB44-AC68E7295D0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0ED77A-7EE2-471A-BB44-AC68E7295D0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children with non-traditional</a:t>
            </a:r>
            <a:r>
              <a:rPr lang="en-US" baseline="0" dirty="0" smtClean="0"/>
              <a:t> families, the student can add their role models, foster parents, influential people in their lives </a:t>
            </a:r>
          </a:p>
          <a:p>
            <a:r>
              <a:rPr lang="en-US" baseline="0" dirty="0" smtClean="0"/>
              <a:t>The counselor can have students be as creative as possible, encourage the student to be an individual </a:t>
            </a:r>
          </a:p>
          <a:p>
            <a:r>
              <a:rPr lang="en-US" baseline="0" dirty="0" smtClean="0"/>
              <a:t>This process can be done in large group, but typically works better in small groups where discussion can be had </a:t>
            </a:r>
            <a:endParaRPr lang="en-US" dirty="0"/>
          </a:p>
        </p:txBody>
      </p:sp>
      <p:sp>
        <p:nvSpPr>
          <p:cNvPr id="4" name="Slide Number Placeholder 3"/>
          <p:cNvSpPr>
            <a:spLocks noGrp="1"/>
          </p:cNvSpPr>
          <p:nvPr>
            <p:ph type="sldNum" sz="quarter" idx="10"/>
          </p:nvPr>
        </p:nvSpPr>
        <p:spPr/>
        <p:txBody>
          <a:bodyPr/>
          <a:lstStyle/>
          <a:p>
            <a:fld id="{950ED77A-7EE2-471A-BB44-AC68E7295D0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activity</a:t>
            </a:r>
            <a:r>
              <a:rPr lang="en-US" baseline="0" dirty="0" smtClean="0"/>
              <a:t> is great for career awareness for elementary students because it gets them thinking about what they want to do eventually, which counselors continue to cover in middle and high school. </a:t>
            </a:r>
            <a:endParaRPr lang="en-US" dirty="0"/>
          </a:p>
        </p:txBody>
      </p:sp>
      <p:sp>
        <p:nvSpPr>
          <p:cNvPr id="4" name="Slide Number Placeholder 3"/>
          <p:cNvSpPr>
            <a:spLocks noGrp="1"/>
          </p:cNvSpPr>
          <p:nvPr>
            <p:ph type="sldNum" sz="quarter" idx="10"/>
          </p:nvPr>
        </p:nvSpPr>
        <p:spPr/>
        <p:txBody>
          <a:bodyPr/>
          <a:lstStyle/>
          <a:p>
            <a:fld id="{950ED77A-7EE2-471A-BB44-AC68E7295D0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0ED77A-7EE2-471A-BB44-AC68E7295D0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CA658471-BE6F-4E71-B0E7-A457ABFBD9B6}" type="datetimeFigureOut">
              <a:rPr lang="en-US" smtClean="0"/>
              <a:pPr/>
              <a:t>9/26/12</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F96E5B6-4254-4247-ACFE-4D55CC4C3D72}"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658471-BE6F-4E71-B0E7-A457ABFBD9B6}" type="datetimeFigureOut">
              <a:rPr lang="en-US" smtClean="0"/>
              <a:pPr/>
              <a:t>9/26/12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6E5B6-4254-4247-ACFE-4D55CC4C3D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658471-BE6F-4E71-B0E7-A457ABFBD9B6}" type="datetimeFigureOut">
              <a:rPr lang="en-US" smtClean="0"/>
              <a:pPr/>
              <a:t>9/26/12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6E5B6-4254-4247-ACFE-4D55CC4C3D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658471-BE6F-4E71-B0E7-A457ABFBD9B6}" type="datetimeFigureOut">
              <a:rPr lang="en-US" smtClean="0"/>
              <a:pPr/>
              <a:t>9/26/12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6E5B6-4254-4247-ACFE-4D55CC4C3D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658471-BE6F-4E71-B0E7-A457ABFBD9B6}" type="datetimeFigureOut">
              <a:rPr lang="en-US" smtClean="0"/>
              <a:pPr/>
              <a:t>9/26/12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6E5B6-4254-4247-ACFE-4D55CC4C3D72}"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658471-BE6F-4E71-B0E7-A457ABFBD9B6}" type="datetimeFigureOut">
              <a:rPr lang="en-US" smtClean="0"/>
              <a:pPr/>
              <a:t>9/26/12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6E5B6-4254-4247-ACFE-4D55CC4C3D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A658471-BE6F-4E71-B0E7-A457ABFBD9B6}" type="datetimeFigureOut">
              <a:rPr lang="en-US" smtClean="0"/>
              <a:pPr/>
              <a:t>9/26/12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6E5B6-4254-4247-ACFE-4D55CC4C3D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658471-BE6F-4E71-B0E7-A457ABFBD9B6}" type="datetimeFigureOut">
              <a:rPr lang="en-US" smtClean="0"/>
              <a:pPr/>
              <a:t>9/26/12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6E5B6-4254-4247-ACFE-4D55CC4C3D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A658471-BE6F-4E71-B0E7-A457ABFBD9B6}" type="datetimeFigureOut">
              <a:rPr lang="en-US" smtClean="0"/>
              <a:pPr/>
              <a:t>9/26/12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6E5B6-4254-4247-ACFE-4D55CC4C3D72}"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658471-BE6F-4E71-B0E7-A457ABFBD9B6}" type="datetimeFigureOut">
              <a:rPr lang="en-US" smtClean="0"/>
              <a:pPr/>
              <a:t>9/26/12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6E5B6-4254-4247-ACFE-4D55CC4C3D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A658471-BE6F-4E71-B0E7-A457ABFBD9B6}" type="datetimeFigureOut">
              <a:rPr lang="en-US" smtClean="0"/>
              <a:pPr/>
              <a:t>9/26/12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6E5B6-4254-4247-ACFE-4D55CC4C3D72}"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CA658471-BE6F-4E71-B0E7-A457ABFBD9B6}" type="datetimeFigureOut">
              <a:rPr lang="en-US" smtClean="0"/>
              <a:pPr/>
              <a:t>9/26/12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DF96E5B6-4254-4247-ACFE-4D55CC4C3D72}"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uwhelp.wisconsin.edu/careers/exploration.asp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fontScale="90000"/>
          </a:bodyPr>
          <a:lstStyle/>
          <a:p>
            <a:r>
              <a:rPr lang="en-US" dirty="0" smtClean="0"/>
              <a:t>Career Development for Students: Elementary, Middle, High School</a:t>
            </a:r>
            <a:endParaRPr lang="en-US" dirty="0"/>
          </a:p>
        </p:txBody>
      </p:sp>
      <p:sp>
        <p:nvSpPr>
          <p:cNvPr id="3" name="Subtitle 2"/>
          <p:cNvSpPr>
            <a:spLocks noGrp="1"/>
          </p:cNvSpPr>
          <p:nvPr>
            <p:ph type="subTitle" idx="1"/>
          </p:nvPr>
        </p:nvSpPr>
        <p:spPr>
          <a:xfrm>
            <a:off x="1371600" y="3276600"/>
            <a:ext cx="6400800" cy="1371600"/>
          </a:xfrm>
        </p:spPr>
        <p:txBody>
          <a:bodyPr/>
          <a:lstStyle/>
          <a:p>
            <a:r>
              <a:rPr lang="en-US" dirty="0" smtClean="0"/>
              <a:t>Sam </a:t>
            </a:r>
            <a:r>
              <a:rPr lang="en-US" dirty="0" err="1" smtClean="0"/>
              <a:t>Fitzjarrald</a:t>
            </a:r>
            <a:r>
              <a:rPr lang="en-US" dirty="0" smtClean="0"/>
              <a:t>, Grace Haglund, Caroline Keel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Exploration</a:t>
            </a:r>
            <a:endParaRPr lang="en-US" dirty="0"/>
          </a:p>
        </p:txBody>
      </p:sp>
      <p:sp>
        <p:nvSpPr>
          <p:cNvPr id="3" name="Content Placeholder 2"/>
          <p:cNvSpPr>
            <a:spLocks noGrp="1"/>
          </p:cNvSpPr>
          <p:nvPr>
            <p:ph idx="1"/>
          </p:nvPr>
        </p:nvSpPr>
        <p:spPr/>
        <p:txBody>
          <a:bodyPr>
            <a:normAutofit/>
          </a:bodyPr>
          <a:lstStyle/>
          <a:p>
            <a:r>
              <a:rPr lang="en-US" dirty="0" smtClean="0"/>
              <a:t>Career exploration provides students with more specific and detailed information (and experiences) that is used by them (and others like counselors) when beginning to set tentative career goals</a:t>
            </a:r>
          </a:p>
          <a:p>
            <a:pPr lvl="1"/>
            <a:r>
              <a:rPr lang="en-US" dirty="0" smtClean="0"/>
              <a:t>This also helps deciding future school curriculum</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Exploration</a:t>
            </a:r>
            <a:endParaRPr lang="en-US" dirty="0"/>
          </a:p>
        </p:txBody>
      </p:sp>
      <p:sp>
        <p:nvSpPr>
          <p:cNvPr id="3" name="Content Placeholder 2"/>
          <p:cNvSpPr>
            <a:spLocks noGrp="1"/>
          </p:cNvSpPr>
          <p:nvPr>
            <p:ph idx="1"/>
          </p:nvPr>
        </p:nvSpPr>
        <p:spPr/>
        <p:txBody>
          <a:bodyPr/>
          <a:lstStyle/>
          <a:p>
            <a:r>
              <a:rPr lang="en-US" dirty="0" smtClean="0"/>
              <a:t>When Counseling…</a:t>
            </a:r>
          </a:p>
          <a:p>
            <a:pPr lvl="1"/>
            <a:r>
              <a:rPr lang="en-US" dirty="0" smtClean="0"/>
              <a:t>One must also understand that the students are experiencing cognitive, physical, and social-emotional changes while shaping their own identity</a:t>
            </a:r>
          </a:p>
          <a:p>
            <a:pPr lvl="1"/>
            <a:r>
              <a:rPr lang="en-US" dirty="0" smtClean="0"/>
              <a:t>Remember that this technique is preventative, not crisis-oriented</a:t>
            </a:r>
          </a:p>
          <a:p>
            <a:pPr lvl="1"/>
            <a:r>
              <a:rPr lang="en-US" dirty="0" smtClean="0"/>
              <a:t>Have on-going career development activities for students to explore &amp; why they are relevant</a:t>
            </a:r>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Exploration</a:t>
            </a:r>
            <a:endParaRPr lang="en-US" dirty="0"/>
          </a:p>
        </p:txBody>
      </p:sp>
      <p:sp>
        <p:nvSpPr>
          <p:cNvPr id="3" name="Content Placeholder 2"/>
          <p:cNvSpPr>
            <a:spLocks noGrp="1"/>
          </p:cNvSpPr>
          <p:nvPr>
            <p:ph idx="1"/>
          </p:nvPr>
        </p:nvSpPr>
        <p:spPr/>
        <p:txBody>
          <a:bodyPr/>
          <a:lstStyle/>
          <a:p>
            <a:r>
              <a:rPr lang="en-US" dirty="0" smtClean="0"/>
              <a:t>When Counseling continued…</a:t>
            </a:r>
          </a:p>
          <a:p>
            <a:pPr lvl="1"/>
            <a:r>
              <a:rPr lang="en-US" dirty="0" smtClean="0"/>
              <a:t>Work cooperatively with teachers to, “provide opportunity, </a:t>
            </a:r>
            <a:r>
              <a:rPr lang="en-US" dirty="0" err="1" smtClean="0"/>
              <a:t>inservice</a:t>
            </a:r>
            <a:r>
              <a:rPr lang="en-US" dirty="0" smtClean="0"/>
              <a:t>, &amp; support for integrated career instruction.” (in the classroom &amp; out)</a:t>
            </a:r>
          </a:p>
          <a:p>
            <a:pPr lvl="1"/>
            <a:r>
              <a:rPr lang="en-US" dirty="0" smtClean="0"/>
              <a:t>Start making students aware of how critical college will be for a lot of these jobs</a:t>
            </a:r>
          </a:p>
          <a:p>
            <a:pPr lvl="1"/>
            <a:r>
              <a:rPr lang="en-US" dirty="0" smtClean="0"/>
              <a:t>Have open communication with teachers, administrators, parents, &amp; the community to have multiple career exploration events</a:t>
            </a:r>
          </a:p>
          <a:p>
            <a:pPr lvl="1"/>
            <a:endParaRPr lang="en-US" dirty="0" smtClean="0"/>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Exploration</a:t>
            </a:r>
            <a:endParaRPr lang="en-US" dirty="0"/>
          </a:p>
        </p:txBody>
      </p:sp>
      <p:sp>
        <p:nvSpPr>
          <p:cNvPr id="3" name="Content Placeholder 2"/>
          <p:cNvSpPr>
            <a:spLocks noGrp="1"/>
          </p:cNvSpPr>
          <p:nvPr>
            <p:ph idx="1"/>
          </p:nvPr>
        </p:nvSpPr>
        <p:spPr/>
        <p:txBody>
          <a:bodyPr/>
          <a:lstStyle/>
          <a:p>
            <a:r>
              <a:rPr lang="en-US" dirty="0" smtClean="0"/>
              <a:t>One of the best tools to use during career exploration is a four or six-year plan and a toolkit (folder) of all past information</a:t>
            </a:r>
          </a:p>
          <a:p>
            <a:pPr lvl="1"/>
            <a:r>
              <a:rPr lang="en-US" dirty="0" smtClean="0"/>
              <a:t>Developing this helps a school counselor help guide them throughout middle school and high school</a:t>
            </a:r>
          </a:p>
          <a:p>
            <a:pPr lvl="1"/>
            <a:r>
              <a:rPr lang="en-US" dirty="0" smtClean="0"/>
              <a:t>Can be used as a “bridge” between exploration and preparation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Exploration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Hands on exploration (job shadowing) is one of the best ways to explore a career, but one can narrow down their options using multiple tools…</a:t>
            </a:r>
          </a:p>
          <a:p>
            <a:pPr lvl="1"/>
            <a:r>
              <a:rPr lang="en-US" dirty="0" smtClean="0"/>
              <a:t>Myers Briggs Type Indicator, Campbell’s Interest &amp; Skill Survey, etc.</a:t>
            </a:r>
          </a:p>
          <a:p>
            <a:pPr lvl="1"/>
            <a:r>
              <a:rPr lang="en-US" dirty="0" smtClean="0"/>
              <a:t>Websites</a:t>
            </a:r>
          </a:p>
          <a:p>
            <a:pPr lvl="2"/>
            <a:r>
              <a:rPr lang="en-US" dirty="0" smtClean="0">
                <a:hlinkClick r:id="rId3"/>
              </a:rPr>
              <a:t>http://www.driveofyourlife.org/</a:t>
            </a:r>
          </a:p>
          <a:p>
            <a:pPr lvl="2"/>
            <a:r>
              <a:rPr lang="en-US" dirty="0" smtClean="0">
                <a:hlinkClick r:id="rId3"/>
              </a:rPr>
              <a:t>http://breitlinks.com/careers/career_activities.htm</a:t>
            </a:r>
          </a:p>
          <a:p>
            <a:pPr lvl="2"/>
            <a:r>
              <a:rPr lang="en-US" dirty="0" smtClean="0">
                <a:hlinkClick r:id="rId3"/>
              </a:rPr>
              <a:t>http://uwhelp.wisconsin.edu/careers/exploration.aspx</a:t>
            </a:r>
            <a:endParaRPr lang="en-US" dirty="0" smtClean="0"/>
          </a:p>
          <a:p>
            <a:pPr lvl="1"/>
            <a:r>
              <a:rPr lang="en-US" dirty="0" smtClean="0"/>
              <a:t>Job Fairs</a:t>
            </a:r>
          </a:p>
          <a:p>
            <a:pPr lvl="2"/>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Career Planning/Preparation</a:t>
            </a:r>
            <a:endParaRPr lang="en-US" dirty="0"/>
          </a:p>
        </p:txBody>
      </p:sp>
      <p:sp>
        <p:nvSpPr>
          <p:cNvPr id="3" name="Content Placeholder 2"/>
          <p:cNvSpPr>
            <a:spLocks noGrp="1"/>
          </p:cNvSpPr>
          <p:nvPr>
            <p:ph idx="1"/>
          </p:nvPr>
        </p:nvSpPr>
        <p:spPr/>
        <p:txBody>
          <a:bodyPr>
            <a:normAutofit/>
          </a:bodyPr>
          <a:lstStyle/>
          <a:p>
            <a:r>
              <a:rPr lang="en-US" dirty="0"/>
              <a:t>B</a:t>
            </a:r>
            <a:r>
              <a:rPr lang="en-US" dirty="0" smtClean="0"/>
              <a:t>egins in childhood and continues throughout the life span. </a:t>
            </a:r>
          </a:p>
          <a:p>
            <a:endParaRPr lang="en-US" dirty="0"/>
          </a:p>
          <a:p>
            <a:r>
              <a:rPr lang="en-US" dirty="0" smtClean="0"/>
              <a:t>It integrates the individual’s abilities, interest, aptitudes, personal values, vocational opportunities as well as constraints, and other life roles for career development to </a:t>
            </a:r>
            <a:r>
              <a:rPr lang="en-US" dirty="0"/>
              <a:t>b</a:t>
            </a:r>
            <a:r>
              <a:rPr lang="en-US" dirty="0" smtClean="0"/>
              <a:t>ecome an integral aspect of life satisfactions.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23557464"/>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Career Planning/Preparation: Goal</a:t>
            </a:r>
            <a:endParaRPr lang="en-US" dirty="0"/>
          </a:p>
        </p:txBody>
      </p:sp>
      <p:sp>
        <p:nvSpPr>
          <p:cNvPr id="3" name="Content Placeholder 2"/>
          <p:cNvSpPr>
            <a:spLocks noGrp="1"/>
          </p:cNvSpPr>
          <p:nvPr>
            <p:ph idx="1"/>
          </p:nvPr>
        </p:nvSpPr>
        <p:spPr/>
        <p:txBody>
          <a:bodyPr/>
          <a:lstStyle/>
          <a:p>
            <a:r>
              <a:rPr lang="en-US" dirty="0" smtClean="0"/>
              <a:t>To prepared individuals to successfully navigate the current dynamic world of work</a:t>
            </a:r>
          </a:p>
          <a:p>
            <a:endParaRPr lang="en-US" dirty="0"/>
          </a:p>
          <a:p>
            <a:r>
              <a:rPr lang="en-US" dirty="0" smtClean="0"/>
              <a:t>Reflect an awareness of complexity implied in effectively balancing career, family, and social roles.</a:t>
            </a:r>
          </a:p>
          <a:p>
            <a:endParaRPr lang="en-US" dirty="0"/>
          </a:p>
          <a:p>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7666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Career Planning/Preparation</a:t>
            </a:r>
            <a:endParaRPr lang="en-US" dirty="0"/>
          </a:p>
        </p:txBody>
      </p:sp>
      <p:sp>
        <p:nvSpPr>
          <p:cNvPr id="4" name="Content Placeholder 3"/>
          <p:cNvSpPr>
            <a:spLocks noGrp="1"/>
          </p:cNvSpPr>
          <p:nvPr>
            <p:ph sz="half" idx="1"/>
          </p:nvPr>
        </p:nvSpPr>
        <p:spPr/>
        <p:txBody>
          <a:bodyPr>
            <a:normAutofit fontScale="92500"/>
          </a:bodyPr>
          <a:lstStyle/>
          <a:p>
            <a:r>
              <a:rPr lang="en-US" dirty="0" smtClean="0"/>
              <a:t>Encourage students to look at all careers. Either with a college degree or right out of high school. </a:t>
            </a:r>
          </a:p>
          <a:p>
            <a:endParaRPr lang="en-US" dirty="0"/>
          </a:p>
          <a:p>
            <a:endParaRPr lang="en-US" dirty="0"/>
          </a:p>
        </p:txBody>
      </p:sp>
      <p:sp>
        <p:nvSpPr>
          <p:cNvPr id="5" name="Content Placeholder 4"/>
          <p:cNvSpPr>
            <a:spLocks noGrp="1"/>
          </p:cNvSpPr>
          <p:nvPr>
            <p:ph sz="half" idx="2"/>
          </p:nvPr>
        </p:nvSpPr>
        <p:spPr/>
        <p:txBody>
          <a:bodyPr>
            <a:normAutofit fontScale="92500"/>
          </a:bodyPr>
          <a:lstStyle/>
          <a:p>
            <a:r>
              <a:rPr lang="en-US" dirty="0" smtClean="0"/>
              <a:t>To facilitate the understanding of frequent job or career changes and allow students to maintain good self esteem and belief in their self efficacy in the face of down sizing and other economic adjustments.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4225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Career Planning/Preparation</a:t>
            </a:r>
            <a:endParaRPr lang="en-US" dirty="0"/>
          </a:p>
        </p:txBody>
      </p:sp>
      <p:sp>
        <p:nvSpPr>
          <p:cNvPr id="5" name="Content Placeholder 4"/>
          <p:cNvSpPr>
            <a:spLocks noGrp="1"/>
          </p:cNvSpPr>
          <p:nvPr>
            <p:ph sz="half" idx="1"/>
          </p:nvPr>
        </p:nvSpPr>
        <p:spPr/>
        <p:txBody>
          <a:bodyPr/>
          <a:lstStyle/>
          <a:p>
            <a:r>
              <a:rPr lang="en-US" dirty="0" smtClean="0"/>
              <a:t>Focus on awareness of the interrelatedness of diverse life roles. Which in result enable students to plan more effectively on making career decisions</a:t>
            </a:r>
            <a:endParaRPr lang="en-US" dirty="0"/>
          </a:p>
        </p:txBody>
      </p:sp>
      <p:sp>
        <p:nvSpPr>
          <p:cNvPr id="6" name="Content Placeholder 5"/>
          <p:cNvSpPr>
            <a:spLocks noGrp="1"/>
          </p:cNvSpPr>
          <p:nvPr>
            <p:ph sz="half" idx="2"/>
          </p:nvPr>
        </p:nvSpPr>
        <p:spPr/>
        <p:txBody>
          <a:bodyPr/>
          <a:lstStyle/>
          <a:p>
            <a:r>
              <a:rPr lang="en-US" dirty="0" smtClean="0"/>
              <a:t>Create ways to improve communication skills and interaction for employer’s expectations or future college success.</a:t>
            </a:r>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51560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ext Box 1"/>
          <p:cNvSpPr txBox="1"/>
          <p:nvPr/>
        </p:nvSpPr>
        <p:spPr>
          <a:xfrm>
            <a:off x="2590800" y="152400"/>
            <a:ext cx="4648200" cy="6355588"/>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a:extLst>
            <a:ext uri="{C572A759-6A51-4108-AA02-DFA0A04FC94B}">
              <ma14:wrappingTextBoxFlag xmlns:ma14="http://schemas.microsoft.com/office/mac/drawingml/2011/main" xmlns:p="http://schemas.openxmlformats.org/presentationml/2006/main" xmlns:r="http://schemas.openxmlformats.org/officeDocument/2006/relationships" xmlns:a="http://schemas.openxmlformats.org/drawingml/2006/main" xmlns=""/>
            </a:ext>
          </a:extLst>
        </p:spPr>
        <p:txBody>
          <a:bodyPr rot="0" spcFirstLastPara="0" vert="horz" wrap="square" lIns="91440" tIns="45720" rIns="91440" bIns="45720" numCol="1" spcCol="0" rtlCol="0" fromWordArt="0" anchor="t" anchorCtr="0" forceAA="0" compatLnSpc="1">
            <a:prstTxWarp prst="textNoShape">
              <a:avLst/>
            </a:prstTxWarp>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ysClr val="windowText" lastClr="000000"/>
                </a:solidFill>
                <a:effectLst/>
                <a:uLnTx/>
                <a:uFillTx/>
                <a:latin typeface="Times"/>
                <a:cs typeface="Times New Roman"/>
              </a:rPr>
              <a:t>FIND SOMEONE WHO Activity Sheet</a:t>
            </a:r>
            <a:r>
              <a:rPr kumimoji="0" lang="en-US" sz="1100" b="0" i="0" u="none" strike="noStrike" kern="0" cap="none" spc="0" normalizeH="0" baseline="0" noProof="0" dirty="0">
                <a:ln>
                  <a:noFill/>
                </a:ln>
                <a:solidFill>
                  <a:sysClr val="windowText" lastClr="000000"/>
                </a:solidFill>
                <a:effectLst/>
                <a:uLnTx/>
                <a:uFillTx/>
                <a:latin typeface="Times"/>
                <a:ea typeface="SimSun"/>
                <a:cs typeface="Times New Roman"/>
              </a:rPr>
              <a:t/>
            </a:r>
            <a:br>
              <a:rPr kumimoji="0" lang="en-US" sz="1100" b="0" i="0" u="none" strike="noStrike" kern="0" cap="none" spc="0" normalizeH="0" baseline="0" noProof="0" dirty="0">
                <a:ln>
                  <a:noFill/>
                </a:ln>
                <a:solidFill>
                  <a:sysClr val="windowText" lastClr="000000"/>
                </a:solidFill>
                <a:effectLst/>
                <a:uLnTx/>
                <a:uFillTx/>
                <a:latin typeface="Times"/>
                <a:ea typeface="SimSun"/>
                <a:cs typeface="Times New Roman"/>
              </a:rPr>
            </a:br>
            <a:endParaRPr kumimoji="0" lang="en-US" sz="1100" b="0" i="0" u="none" strike="noStrike" kern="0" cap="none" spc="0" normalizeH="0" baseline="0" noProof="0" dirty="0" smtClean="0">
              <a:ln>
                <a:noFill/>
              </a:ln>
              <a:solidFill>
                <a:sysClr val="windowText" lastClr="000000"/>
              </a:solidFill>
              <a:effectLst/>
              <a:uLnTx/>
              <a:uFillTx/>
              <a:latin typeface="Times"/>
              <a:ea typeface="SimSun"/>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Speaks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another language _________________________________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Plays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a musical instrument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Is good at sports _________________________________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Is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interested in science _________________________________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Likes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to tinker with anything mechanical 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Enjoys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working with animals _________________________________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Is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interested in aviation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Likes performing in public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Seems to be able to teach others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Has artistic ability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Enjoys helping others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Is interested in math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Reads and writes well _________________________________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Likes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constructing or building things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Likes or would like to travel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Likes to debate issues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Likes to sing ________________________________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Enjoys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working with money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Likes working with computers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Types well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Is good at growing plants _______________________________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Is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a good salesperson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Likes talking to people _________________________________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Gets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along well with others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Likes to organize things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________________________________</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Wants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to go to college/trade school 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Wants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to join the military service 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Would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like to be on TV or radio 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Likes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history ________________________________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Prefers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the out-of-doors ________________________________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Enjoys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working alone ___________________________________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Likes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talking on the telephone </a:t>
            </a: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__________________________</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Times"/>
                <a:cs typeface="Times New Roman"/>
              </a:rPr>
              <a:t> Enjoys personal grooming and clothing ___________________ </a:t>
            </a:r>
            <a:endParaRPr kumimoji="0" lang="en-US" sz="1100" b="0" i="0" u="none" strike="noStrike" kern="0" cap="none" spc="0" normalizeH="0" baseline="0" noProof="0" dirty="0" smtClean="0">
              <a:ln>
                <a:noFill/>
              </a:ln>
              <a:solidFill>
                <a:sysClr val="windowText" lastClr="000000"/>
              </a:solidFill>
              <a:effectLst/>
              <a:uLnTx/>
              <a:uFillTx/>
              <a:latin typeface="Times"/>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sysClr val="windowText" lastClr="000000"/>
                </a:solidFill>
                <a:effectLst/>
                <a:uLnTx/>
                <a:uFillTx/>
                <a:latin typeface="Times"/>
                <a:cs typeface="Times New Roman"/>
              </a:rPr>
              <a:t>Is </a:t>
            </a:r>
            <a:r>
              <a:rPr kumimoji="0" lang="en-US" sz="1100" b="0" i="0" u="none" strike="noStrike" kern="0" cap="none" spc="0" normalizeH="0" baseline="0" noProof="0" dirty="0">
                <a:ln>
                  <a:noFill/>
                </a:ln>
                <a:solidFill>
                  <a:sysClr val="windowText" lastClr="000000"/>
                </a:solidFill>
                <a:effectLst/>
                <a:uLnTx/>
                <a:uFillTx/>
                <a:latin typeface="Times"/>
                <a:cs typeface="Times New Roman"/>
              </a:rPr>
              <a:t>concerned about the environment ___________________</a:t>
            </a:r>
            <a:br>
              <a:rPr kumimoji="0" lang="en-US" sz="1100" b="0" i="0" u="none" strike="noStrike" kern="0" cap="none" spc="0" normalizeH="0" baseline="0" noProof="0" dirty="0">
                <a:ln>
                  <a:noFill/>
                </a:ln>
                <a:solidFill>
                  <a:sysClr val="windowText" lastClr="000000"/>
                </a:solidFill>
                <a:effectLst/>
                <a:uLnTx/>
                <a:uFillTx/>
                <a:latin typeface="Times"/>
                <a:cs typeface="Times New Roman"/>
              </a:rPr>
            </a:br>
            <a:r>
              <a:rPr kumimoji="0" lang="en-US" sz="1100" b="0" i="0" u="none" strike="noStrike" kern="0" cap="none" spc="0" normalizeH="0" baseline="0" noProof="0" dirty="0">
                <a:ln>
                  <a:noFill/>
                </a:ln>
                <a:solidFill>
                  <a:sysClr val="windowText" lastClr="000000"/>
                </a:solidFill>
                <a:effectLst/>
                <a:uLnTx/>
                <a:uFillTx/>
                <a:latin typeface="Cambria"/>
                <a:ea typeface="ＭＳ 明朝"/>
                <a:cs typeface="Times New Roman"/>
              </a:rPr>
              <a:t> </a:t>
            </a:r>
            <a:r>
              <a:rPr kumimoji="0" lang="en-US" sz="1100" b="0" i="0" u="none" strike="noStrike" kern="0" cap="none" spc="0" normalizeH="0" baseline="0" noProof="0" dirty="0">
                <a:ln>
                  <a:noFill/>
                </a:ln>
                <a:solidFill>
                  <a:sysClr val="windowText" lastClr="000000"/>
                </a:solidFill>
                <a:effectLst/>
                <a:uLnTx/>
                <a:uFillTx/>
                <a:latin typeface="Cambria"/>
              </a:rPr>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0948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Career Development”</a:t>
            </a:r>
            <a:endParaRPr lang="en-US" dirty="0"/>
          </a:p>
        </p:txBody>
      </p:sp>
      <p:sp>
        <p:nvSpPr>
          <p:cNvPr id="3" name="Content Placeholder 2"/>
          <p:cNvSpPr>
            <a:spLocks noGrp="1"/>
          </p:cNvSpPr>
          <p:nvPr>
            <p:ph idx="1"/>
          </p:nvPr>
        </p:nvSpPr>
        <p:spPr>
          <a:xfrm>
            <a:off x="457200" y="1295400"/>
            <a:ext cx="8229600" cy="4876800"/>
          </a:xfrm>
        </p:spPr>
        <p:txBody>
          <a:bodyPr>
            <a:normAutofit fontScale="92500" lnSpcReduction="10000"/>
          </a:bodyPr>
          <a:lstStyle/>
          <a:p>
            <a:r>
              <a:rPr lang="en-US" dirty="0" smtClean="0"/>
              <a:t>Can be defined as: aiding students in their professional self-development over the course of their education </a:t>
            </a:r>
          </a:p>
          <a:p>
            <a:r>
              <a:rPr lang="en-US" dirty="0" smtClean="0"/>
              <a:t>Career development is vital for students </a:t>
            </a:r>
          </a:p>
          <a:p>
            <a:pPr lvl="1"/>
            <a:r>
              <a:rPr lang="en-US" dirty="0" smtClean="0"/>
              <a:t>Encourages students to look to future, stay in school, attend college </a:t>
            </a:r>
          </a:p>
          <a:p>
            <a:pPr lvl="1"/>
            <a:r>
              <a:rPr lang="en-US" dirty="0" smtClean="0"/>
              <a:t>Gives them long and short term goals to achieve</a:t>
            </a:r>
          </a:p>
          <a:p>
            <a:pPr lvl="1"/>
            <a:r>
              <a:rPr lang="en-US" dirty="0" smtClean="0"/>
              <a:t>Broadens knowledge of world, possible jobs </a:t>
            </a:r>
          </a:p>
          <a:p>
            <a:pPr lvl="1"/>
            <a:r>
              <a:rPr lang="en-US" dirty="0" smtClean="0"/>
              <a:t>Shows students their strengths, skills, interests</a:t>
            </a:r>
          </a:p>
          <a:p>
            <a:pPr lvl="1"/>
            <a:r>
              <a:rPr lang="en-US" dirty="0" smtClean="0"/>
              <a:t>Helps them realize what is required of them when interested in certain careers and make realistic plans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600" dirty="0" smtClean="0"/>
              <a:t>“The challenge for school counselors at every academic level is to discover or develop specific activities that can be implemented to achieve the goal of successful life career development for each student (McIntosh, P.I., 200, pg. 624).”</a:t>
            </a:r>
            <a:endParaRPr lang="en-US"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0346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Arrington, K. (2000). Middle grades career planning programs. </a:t>
            </a:r>
            <a:r>
              <a:rPr lang="en-US" i="1" dirty="0" smtClean="0"/>
              <a:t>Journal of Career Development, 27 (2), </a:t>
            </a:r>
            <a:r>
              <a:rPr lang="en-US" dirty="0" smtClean="0"/>
              <a:t>103-109.</a:t>
            </a:r>
          </a:p>
          <a:p>
            <a:r>
              <a:rPr lang="en-US" dirty="0" smtClean="0"/>
              <a:t>Gibson, D. M. (2005). The use of genograms in career counseling with elementary, middle, and high school students. </a:t>
            </a:r>
            <a:r>
              <a:rPr lang="en-US" i="1" dirty="0" smtClean="0"/>
              <a:t>The Career Development Quarterly, 53</a:t>
            </a:r>
            <a:r>
              <a:rPr lang="en-US" dirty="0" smtClean="0"/>
              <a:t>(4), 353-362. </a:t>
            </a:r>
          </a:p>
          <a:p>
            <a:r>
              <a:rPr lang="en-US" dirty="0" smtClean="0"/>
              <a:t>McIntosh, P.I. (2000). Life career development: Implications for school counselors. </a:t>
            </a:r>
            <a:r>
              <a:rPr lang="en-US" i="1" dirty="0" smtClean="0"/>
              <a:t>Education</a:t>
            </a:r>
            <a:r>
              <a:rPr lang="en-US" dirty="0" smtClean="0"/>
              <a:t>, 120(4), 621-625.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Awareness</a:t>
            </a:r>
            <a:endParaRPr lang="en-US" dirty="0"/>
          </a:p>
        </p:txBody>
      </p:sp>
      <p:sp>
        <p:nvSpPr>
          <p:cNvPr id="3" name="Content Placeholder 2"/>
          <p:cNvSpPr>
            <a:spLocks noGrp="1"/>
          </p:cNvSpPr>
          <p:nvPr>
            <p:ph idx="1"/>
          </p:nvPr>
        </p:nvSpPr>
        <p:spPr>
          <a:xfrm>
            <a:off x="304800" y="1219200"/>
            <a:ext cx="8458200" cy="5181600"/>
          </a:xfrm>
        </p:spPr>
        <p:txBody>
          <a:bodyPr>
            <a:normAutofit lnSpcReduction="10000"/>
          </a:bodyPr>
          <a:lstStyle/>
          <a:p>
            <a:r>
              <a:rPr lang="en-US" dirty="0" smtClean="0"/>
              <a:t>School counselors begin counseling career awareness in the elementary levels </a:t>
            </a:r>
          </a:p>
          <a:p>
            <a:r>
              <a:rPr lang="en-US" dirty="0" smtClean="0"/>
              <a:t>Critics argue it is too early for children to decide on a career, it forces them choose a career then</a:t>
            </a:r>
          </a:p>
          <a:p>
            <a:r>
              <a:rPr lang="en-US" dirty="0" smtClean="0"/>
              <a:t>Supporters argue that early involvement encourages college aspirations, especially for impoverished children </a:t>
            </a:r>
          </a:p>
          <a:p>
            <a:r>
              <a:rPr lang="en-US" dirty="0" smtClean="0"/>
              <a:t>Many children do not have parental support, therefore counselors can play an even larger role in helping the student develop</a:t>
            </a:r>
          </a:p>
          <a:p>
            <a:endParaRPr lang="en-US" dirty="0" smtClean="0"/>
          </a:p>
          <a:p>
            <a:pPr lvl="1"/>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Awareness</a:t>
            </a:r>
            <a:endParaRPr lang="en-US" dirty="0"/>
          </a:p>
        </p:txBody>
      </p:sp>
      <p:sp>
        <p:nvSpPr>
          <p:cNvPr id="3" name="Content Placeholder 2"/>
          <p:cNvSpPr>
            <a:spLocks noGrp="1"/>
          </p:cNvSpPr>
          <p:nvPr>
            <p:ph idx="1"/>
          </p:nvPr>
        </p:nvSpPr>
        <p:spPr>
          <a:xfrm>
            <a:off x="381000" y="1295400"/>
            <a:ext cx="8458200" cy="4953000"/>
          </a:xfrm>
        </p:spPr>
        <p:txBody>
          <a:bodyPr/>
          <a:lstStyle/>
          <a:p>
            <a:r>
              <a:rPr lang="en-US" dirty="0" smtClean="0"/>
              <a:t>There are many techniques used by elementary counselors to begin career planning </a:t>
            </a:r>
          </a:p>
          <a:p>
            <a:pPr lvl="1"/>
            <a:r>
              <a:rPr lang="en-US" dirty="0" smtClean="0"/>
              <a:t>Informational videos</a:t>
            </a:r>
          </a:p>
          <a:p>
            <a:pPr lvl="1"/>
            <a:r>
              <a:rPr lang="en-US" dirty="0" smtClean="0"/>
              <a:t>Career tests: personality, learning style, etc.</a:t>
            </a:r>
          </a:p>
          <a:p>
            <a:pPr lvl="1"/>
            <a:r>
              <a:rPr lang="en-US" dirty="0" smtClean="0"/>
              <a:t>Interest lists and careers that can pair with them </a:t>
            </a:r>
          </a:p>
          <a:p>
            <a:pPr lvl="1"/>
            <a:r>
              <a:rPr lang="en-US" dirty="0" smtClean="0"/>
              <a:t>“Career day”: having local business owners, workers come to school and discuss their own career</a:t>
            </a:r>
          </a:p>
          <a:p>
            <a:pPr lvl="1"/>
            <a:r>
              <a:rPr lang="en-US" dirty="0" smtClean="0"/>
              <a:t>Filling out part-time job applications, basic resume (for upper elementary grades)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Awareness</a:t>
            </a:r>
            <a:endParaRPr lang="en-US" dirty="0"/>
          </a:p>
        </p:txBody>
      </p:sp>
      <p:sp>
        <p:nvSpPr>
          <p:cNvPr id="3" name="Content Placeholder 2"/>
          <p:cNvSpPr>
            <a:spLocks noGrp="1"/>
          </p:cNvSpPr>
          <p:nvPr>
            <p:ph idx="1"/>
          </p:nvPr>
        </p:nvSpPr>
        <p:spPr>
          <a:xfrm>
            <a:off x="304800" y="1143000"/>
            <a:ext cx="8610600" cy="5105400"/>
          </a:xfrm>
        </p:spPr>
        <p:txBody>
          <a:bodyPr>
            <a:normAutofit lnSpcReduction="10000"/>
          </a:bodyPr>
          <a:lstStyle/>
          <a:p>
            <a:r>
              <a:rPr lang="en-US" dirty="0" smtClean="0"/>
              <a:t>The technique we are focusing on for elementary intervention uses a tree genogram</a:t>
            </a:r>
          </a:p>
          <a:p>
            <a:r>
              <a:rPr lang="en-US" dirty="0" smtClean="0"/>
              <a:t>It is a simple, visual technique, which is best for this age group</a:t>
            </a:r>
          </a:p>
          <a:p>
            <a:r>
              <a:rPr lang="en-US" dirty="0" smtClean="0"/>
              <a:t>Provides a method of assessing and discussing family members’ careers in an respectful manner</a:t>
            </a:r>
          </a:p>
          <a:p>
            <a:pPr lvl="1"/>
            <a:r>
              <a:rPr lang="en-US" dirty="0" smtClean="0"/>
              <a:t>Some parents may not have a job, or a desirable job and exposing this can make a child feel unworthy</a:t>
            </a:r>
          </a:p>
          <a:p>
            <a:pPr lvl="1"/>
            <a:r>
              <a:rPr lang="en-US" dirty="0" smtClean="0"/>
              <a:t>Leaves room for flexibility (nuclear families are not as common anymore) </a:t>
            </a:r>
          </a:p>
          <a:p>
            <a:pPr lvl="1"/>
            <a:r>
              <a:rPr lang="en-US" dirty="0" smtClean="0"/>
              <a:t>Can lead to further assistance with child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Career Awareness: Genogram</a:t>
            </a:r>
            <a:endParaRPr lang="en-US" dirty="0"/>
          </a:p>
        </p:txBody>
      </p:sp>
      <p:sp>
        <p:nvSpPr>
          <p:cNvPr id="3" name="Content Placeholder 2"/>
          <p:cNvSpPr>
            <a:spLocks noGrp="1"/>
          </p:cNvSpPr>
          <p:nvPr>
            <p:ph idx="1"/>
          </p:nvPr>
        </p:nvSpPr>
        <p:spPr/>
        <p:txBody>
          <a:bodyPr>
            <a:normAutofit lnSpcReduction="10000"/>
          </a:bodyPr>
          <a:lstStyle/>
          <a:p>
            <a:r>
              <a:rPr lang="en-US" smtClean="0"/>
              <a:t>The tree genogram used for career awareness highlights the importance family members, especially parents, can have on their children’s future careers </a:t>
            </a:r>
          </a:p>
          <a:p>
            <a:r>
              <a:rPr lang="en-US" smtClean="0"/>
              <a:t>This technique also encourages parent involvement: sending the tree home with child and having them discuss occupations of family members</a:t>
            </a:r>
          </a:p>
          <a:p>
            <a:r>
              <a:rPr lang="en-US" smtClean="0"/>
              <a:t>Can make a parent realize how influential they are on their child’s future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Career Family Tree</a:t>
            </a:r>
            <a:endParaRPr lang="en-US" dirty="0"/>
          </a:p>
        </p:txBody>
      </p:sp>
      <p:sp>
        <p:nvSpPr>
          <p:cNvPr id="3" name="Content Placeholder 2"/>
          <p:cNvSpPr>
            <a:spLocks noGrp="1"/>
          </p:cNvSpPr>
          <p:nvPr>
            <p:ph idx="1"/>
          </p:nvPr>
        </p:nvSpPr>
        <p:spPr/>
        <p:txBody>
          <a:bodyPr>
            <a:normAutofit/>
          </a:bodyPr>
          <a:lstStyle/>
          <a:p>
            <a:r>
              <a:rPr lang="en-US" dirty="0" smtClean="0"/>
              <a:t>Everyone draw a tree on a piece of paper</a:t>
            </a:r>
          </a:p>
          <a:p>
            <a:r>
              <a:rPr lang="en-US" dirty="0" smtClean="0"/>
              <a:t>At bottom of tree, put your own interests</a:t>
            </a:r>
          </a:p>
          <a:p>
            <a:r>
              <a:rPr lang="en-US" dirty="0" smtClean="0"/>
              <a:t>Each branch will have a different family member’s occupation </a:t>
            </a:r>
          </a:p>
          <a:p>
            <a:pPr lvl="1"/>
            <a:r>
              <a:rPr lang="en-US" dirty="0" smtClean="0"/>
              <a:t>Father, mother, </a:t>
            </a:r>
            <a:r>
              <a:rPr lang="en-US" dirty="0"/>
              <a:t>m</a:t>
            </a:r>
            <a:r>
              <a:rPr lang="en-US" dirty="0" smtClean="0"/>
              <a:t>aternal grandpa, maternal grandma, paternal grandpa, paternal grandma </a:t>
            </a:r>
          </a:p>
          <a:p>
            <a:r>
              <a:rPr lang="en-US" dirty="0" smtClean="0"/>
              <a:t>Additional information can be added if the student knows it i.e. educational background, specific skills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Career Family Tree</a:t>
            </a:r>
            <a:endParaRPr lang="en-US" dirty="0"/>
          </a:p>
        </p:txBody>
      </p:sp>
      <p:sp>
        <p:nvSpPr>
          <p:cNvPr id="3" name="Content Placeholder 2"/>
          <p:cNvSpPr>
            <a:spLocks noGrp="1"/>
          </p:cNvSpPr>
          <p:nvPr>
            <p:ph idx="1"/>
          </p:nvPr>
        </p:nvSpPr>
        <p:spPr/>
        <p:txBody>
          <a:bodyPr>
            <a:normAutofit/>
          </a:bodyPr>
          <a:lstStyle/>
          <a:p>
            <a:r>
              <a:rPr lang="en-US" dirty="0" smtClean="0"/>
              <a:t>Process questions for counselor to ask student after the activity:</a:t>
            </a:r>
          </a:p>
          <a:p>
            <a:pPr lvl="1"/>
            <a:r>
              <a:rPr lang="en-US" dirty="0" smtClean="0"/>
              <a:t>What does your mom do for a living?</a:t>
            </a:r>
          </a:p>
          <a:p>
            <a:pPr lvl="1"/>
            <a:r>
              <a:rPr lang="en-US" dirty="0" smtClean="0"/>
              <a:t>What does your dad do for a living?</a:t>
            </a:r>
          </a:p>
          <a:p>
            <a:pPr lvl="1"/>
            <a:r>
              <a:rPr lang="en-US" dirty="0" smtClean="0"/>
              <a:t>What does your grandma or grandpa do for a living?</a:t>
            </a:r>
          </a:p>
          <a:p>
            <a:pPr lvl="1"/>
            <a:r>
              <a:rPr lang="en-US" dirty="0" smtClean="0"/>
              <a:t>What do they do at their jobs?</a:t>
            </a:r>
          </a:p>
          <a:p>
            <a:pPr lvl="1"/>
            <a:r>
              <a:rPr lang="en-US" dirty="0" smtClean="0"/>
              <a:t>Can men and women do their jobs? Why?</a:t>
            </a:r>
          </a:p>
          <a:p>
            <a:pPr lvl="1"/>
            <a:r>
              <a:rPr lang="en-US" dirty="0" smtClean="0"/>
              <a:t>What do you like about their jobs?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Exploration	</a:t>
            </a:r>
            <a:endParaRPr lang="en-US" dirty="0"/>
          </a:p>
        </p:txBody>
      </p:sp>
      <p:sp>
        <p:nvSpPr>
          <p:cNvPr id="3" name="Content Placeholder 2"/>
          <p:cNvSpPr>
            <a:spLocks noGrp="1"/>
          </p:cNvSpPr>
          <p:nvPr>
            <p:ph idx="1"/>
          </p:nvPr>
        </p:nvSpPr>
        <p:spPr/>
        <p:txBody>
          <a:bodyPr/>
          <a:lstStyle/>
          <a:p>
            <a:r>
              <a:rPr lang="en-US" dirty="0" smtClean="0"/>
              <a:t>As career awareness lays the foundation for career development, career exploration opens up a person’s “individual interests, abilities, career values, and needs by exploring jobs and how they fit into the world of work.”</a:t>
            </a:r>
          </a:p>
          <a:p>
            <a:r>
              <a:rPr lang="en-US" dirty="0" smtClean="0"/>
              <a:t>This normally occurs during the middle school years of schooling</a:t>
            </a:r>
          </a:p>
          <a:p>
            <a:pPr lvl="1"/>
            <a:r>
              <a:rPr lang="en-US" dirty="0" smtClean="0"/>
              <a:t>Normally should start between ages 10-14</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219</TotalTime>
  <Words>1685</Words>
  <Application>Microsoft Macintosh PowerPoint</Application>
  <PresentationFormat>On-screen Show (4:3)</PresentationFormat>
  <Paragraphs>153</Paragraphs>
  <Slides>21</Slides>
  <Notes>13</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Solstice</vt:lpstr>
      <vt:lpstr>Career Development for Students: Elementary, Middle, High School</vt:lpstr>
      <vt:lpstr>“Life Career Development”</vt:lpstr>
      <vt:lpstr>Career Awareness</vt:lpstr>
      <vt:lpstr>Career Awareness</vt:lpstr>
      <vt:lpstr>Career Awareness</vt:lpstr>
      <vt:lpstr>Career Awareness: Genogram</vt:lpstr>
      <vt:lpstr>The Career Family Tree</vt:lpstr>
      <vt:lpstr>The Career Family Tree</vt:lpstr>
      <vt:lpstr>Career Exploration </vt:lpstr>
      <vt:lpstr>Career Exploration</vt:lpstr>
      <vt:lpstr>Career Exploration</vt:lpstr>
      <vt:lpstr>Career Exploration</vt:lpstr>
      <vt:lpstr>Career Exploration</vt:lpstr>
      <vt:lpstr>Career Exploration </vt:lpstr>
      <vt:lpstr>Career Planning/Preparation</vt:lpstr>
      <vt:lpstr>Career Planning/Preparation: Goal</vt:lpstr>
      <vt:lpstr>Career Planning/Preparation</vt:lpstr>
      <vt:lpstr>Career Planning/Preparation</vt:lpstr>
      <vt:lpstr>Slide 19</vt:lpstr>
      <vt:lpstr>Slide 20</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Development for Students: Elementary, Middle, High School</dc:title>
  <dc:creator>Grace</dc:creator>
  <cp:lastModifiedBy>Samantha Fitzjarrald</cp:lastModifiedBy>
  <cp:revision>32</cp:revision>
  <dcterms:created xsi:type="dcterms:W3CDTF">2012-09-26T20:55:41Z</dcterms:created>
  <dcterms:modified xsi:type="dcterms:W3CDTF">2012-09-26T21:00:03Z</dcterms:modified>
</cp:coreProperties>
</file>