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63" r:id="rId2"/>
    <p:sldId id="264" r:id="rId3"/>
    <p:sldId id="265" r:id="rId4"/>
    <p:sldId id="266" r:id="rId5"/>
    <p:sldId id="267" r:id="rId6"/>
    <p:sldId id="256" r:id="rId7"/>
    <p:sldId id="257" r:id="rId8"/>
    <p:sldId id="258" r:id="rId9"/>
    <p:sldId id="260" r:id="rId10"/>
    <p:sldId id="268" r:id="rId11"/>
    <p:sldId id="269" r:id="rId12"/>
    <p:sldId id="272" r:id="rId13"/>
    <p:sldId id="273" r:id="rId14"/>
    <p:sldId id="261"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94" autoAdjust="0"/>
  </p:normalViewPr>
  <p:slideViewPr>
    <p:cSldViewPr snapToGrid="0" snapToObjects="1">
      <p:cViewPr varScale="1">
        <p:scale>
          <a:sx n="46" d="100"/>
          <a:sy n="46" d="100"/>
        </p:scale>
        <p:origin x="-128"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BA904-FB72-F147-B1DF-99AEC6272A7F}" type="datetimeFigureOut">
              <a:rPr lang="en-US" smtClean="0"/>
              <a:t>10/3/13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F76AD5-2B5C-8240-AA7C-222F05FF01CD}" type="slidenum">
              <a:rPr lang="en-US" smtClean="0"/>
              <a:t>‹#›</a:t>
            </a:fld>
            <a:endParaRPr lang="en-US" dirty="0"/>
          </a:p>
        </p:txBody>
      </p:sp>
    </p:spTree>
    <p:extLst>
      <p:ext uri="{BB962C8B-B14F-4D97-AF65-F5344CB8AC3E}">
        <p14:creationId xmlns:p14="http://schemas.microsoft.com/office/powerpoint/2010/main" val="34121777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a:t>
            </a:fld>
            <a:endParaRPr lang="en-US" dirty="0"/>
          </a:p>
        </p:txBody>
      </p:sp>
    </p:spTree>
    <p:extLst>
      <p:ext uri="{BB962C8B-B14F-4D97-AF65-F5344CB8AC3E}">
        <p14:creationId xmlns:p14="http://schemas.microsoft.com/office/powerpoint/2010/main" val="998745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you’ve thought</a:t>
            </a:r>
            <a:r>
              <a:rPr lang="en-US" baseline="0" dirty="0" smtClean="0"/>
              <a:t> about all of these different scenarios, you can see how there are opportunities for EVERYONE to use empathy!  Not only you students, but your teachers, principals, counselors, Burris staff members, and even your own parents and family members can use empathy!</a:t>
            </a:r>
          </a:p>
          <a:p>
            <a:endParaRPr lang="en-US" baseline="0" dirty="0" smtClean="0"/>
          </a:p>
          <a:p>
            <a:r>
              <a:rPr lang="en-US" baseline="0" dirty="0" smtClean="0"/>
              <a:t>So the next time you see bullying taking place, stand UP, don’t stand by.</a:t>
            </a:r>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14</a:t>
            </a:fld>
            <a:endParaRPr lang="en-US" dirty="0"/>
          </a:p>
        </p:txBody>
      </p:sp>
    </p:spTree>
    <p:extLst>
      <p:ext uri="{BB962C8B-B14F-4D97-AF65-F5344CB8AC3E}">
        <p14:creationId xmlns:p14="http://schemas.microsoft.com/office/powerpoint/2010/main" val="2730202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Thanks for giving me your time and attention</a:t>
            </a:r>
            <a:r>
              <a:rPr lang="en-US" baseline="0" dirty="0" smtClean="0"/>
              <a:t>.  Enjoy the rest of your day!</a:t>
            </a:r>
            <a:endParaRPr lang="en-US" dirty="0" smtClean="0"/>
          </a:p>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15</a:t>
            </a:fld>
            <a:endParaRPr lang="en-US" dirty="0"/>
          </a:p>
        </p:txBody>
      </p:sp>
    </p:spTree>
    <p:extLst>
      <p:ext uri="{BB962C8B-B14F-4D97-AF65-F5344CB8AC3E}">
        <p14:creationId xmlns:p14="http://schemas.microsoft.com/office/powerpoint/2010/main" val="2360330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4</a:t>
            </a:fld>
            <a:endParaRPr lang="en-US" dirty="0"/>
          </a:p>
        </p:txBody>
      </p:sp>
    </p:spTree>
    <p:extLst>
      <p:ext uri="{BB962C8B-B14F-4D97-AF65-F5344CB8AC3E}">
        <p14:creationId xmlns:p14="http://schemas.microsoft.com/office/powerpoint/2010/main" val="426523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Hi everyone! My name is Miss</a:t>
            </a:r>
            <a:r>
              <a:rPr lang="en-US" baseline="0" dirty="0" smtClean="0"/>
              <a:t> Wilson and I am the new Special Services Intern here at Burris.  I met a few of you at this year’s Back-To-School Picnic and I am very excited to get to know all of you.  I’m here to talk with you about a new aspect of our Anti-Bullying Program that I like to call Adding Empathy.</a:t>
            </a:r>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6</a:t>
            </a:fld>
            <a:endParaRPr lang="en-US" dirty="0"/>
          </a:p>
        </p:txBody>
      </p:sp>
    </p:spTree>
    <p:extLst>
      <p:ext uri="{BB962C8B-B14F-4D97-AF65-F5344CB8AC3E}">
        <p14:creationId xmlns:p14="http://schemas.microsoft.com/office/powerpoint/2010/main" val="3133956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But before we add empathy to our program, we need to know what empathy is!</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How do you think it makes a person feel when someone says something unkind or hurts that person?</a:t>
            </a:r>
          </a:p>
          <a:p>
            <a:r>
              <a:rPr lang="en-US" baseline="0" dirty="0" smtClean="0"/>
              <a:t>That’s empathy! Putting yourself in someone else’s shoes and thinking about how you would feel in that situation if you were in their place.</a:t>
            </a:r>
          </a:p>
          <a:p>
            <a:endParaRPr lang="en-US" baseline="0" dirty="0" smtClean="0"/>
          </a:p>
          <a:p>
            <a:r>
              <a:rPr lang="en-US" baseline="0" dirty="0" smtClean="0"/>
              <a:t>Since you’re already learning about the Olympics, let’s think of empathy like a muscle.  Muscles get stronger and stronger when you practice using them; and they’re built in! You already have the ability to use empathy, you just need to learn HOW to use it!</a:t>
            </a:r>
          </a:p>
        </p:txBody>
      </p:sp>
      <p:sp>
        <p:nvSpPr>
          <p:cNvPr id="4" name="Slide Number Placeholder 3"/>
          <p:cNvSpPr>
            <a:spLocks noGrp="1"/>
          </p:cNvSpPr>
          <p:nvPr>
            <p:ph type="sldNum" sz="quarter" idx="10"/>
          </p:nvPr>
        </p:nvSpPr>
        <p:spPr/>
        <p:txBody>
          <a:bodyPr/>
          <a:lstStyle/>
          <a:p>
            <a:fld id="{4DF76AD5-2B5C-8240-AA7C-222F05FF01CD}" type="slidenum">
              <a:rPr lang="en-US" smtClean="0"/>
              <a:t>7</a:t>
            </a:fld>
            <a:endParaRPr lang="en-US" dirty="0"/>
          </a:p>
        </p:txBody>
      </p:sp>
    </p:spTree>
    <p:extLst>
      <p:ext uri="{BB962C8B-B14F-4D97-AF65-F5344CB8AC3E}">
        <p14:creationId xmlns:p14="http://schemas.microsoft.com/office/powerpoint/2010/main" val="64528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a:t>
            </a:r>
            <a:r>
              <a:rPr lang="en-US" baseline="0" dirty="0" smtClean="0"/>
              <a:t> does empathy look like?  These five steps can be used in any situation.   Building your empathy muscle will help you take a stand against bullying.</a:t>
            </a:r>
          </a:p>
          <a:p>
            <a:endParaRPr lang="en-US" baseline="0" dirty="0" smtClean="0"/>
          </a:p>
          <a:p>
            <a:r>
              <a:rPr lang="en-US" baseline="0" dirty="0" smtClean="0"/>
              <a:t>Let’s use the example of seeing someone sitting alone at lunch.</a:t>
            </a:r>
          </a:p>
          <a:p>
            <a:r>
              <a:rPr lang="en-US" baseline="0" dirty="0" smtClean="0"/>
              <a:t>The first step is to watch and listen.  What is that person saying?  What is his or her body language?  Is the person sitting alone at lunch hanging his or her head down?</a:t>
            </a:r>
          </a:p>
          <a:p>
            <a:r>
              <a:rPr lang="en-US" baseline="0" dirty="0" smtClean="0"/>
              <a:t>Next, remember a time when you felt the same way.  Have you ever had to sit by yourself somewhere?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Then imagine how you think the other person feels.  How do you think you would feel in that same situation? Did you feel sad or lonely when you had to sit by yourself?</a:t>
            </a:r>
          </a:p>
          <a:p>
            <a:r>
              <a:rPr lang="en-US" baseline="0" dirty="0" smtClean="0"/>
              <a:t>Next, go up to that person and ask what he or she is feeling.  Is that person upset that he or she is sitting alone?</a:t>
            </a:r>
          </a:p>
          <a:p>
            <a:r>
              <a:rPr lang="en-US" baseline="0" dirty="0" smtClean="0"/>
              <a:t>Finally, show you care through your words and actions.  Invite him or her to sit with you and your friends, because you would want someone to do the same for you.</a:t>
            </a:r>
          </a:p>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8</a:t>
            </a:fld>
            <a:endParaRPr lang="en-US" dirty="0"/>
          </a:p>
        </p:txBody>
      </p:sp>
    </p:spTree>
    <p:extLst>
      <p:ext uri="{BB962C8B-B14F-4D97-AF65-F5344CB8AC3E}">
        <p14:creationId xmlns:p14="http://schemas.microsoft.com/office/powerpoint/2010/main" val="1403054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 Eliza Byard, an advocate for standing up to bullies, says, “Bystanders,</a:t>
            </a:r>
            <a:r>
              <a:rPr lang="en-US" baseline="0" dirty="0" smtClean="0"/>
              <a:t> the people who see what’s going on but let it happen, actually</a:t>
            </a:r>
            <a:r>
              <a:rPr lang="en-US" dirty="0" smtClean="0"/>
              <a:t> give power to the bully.  They send out this silent</a:t>
            </a:r>
            <a:r>
              <a:rPr lang="en-US" baseline="0" dirty="0" smtClean="0"/>
              <a:t> message that says, ‘Nothing is going to happen.  No one is going to step in and make this stop.’”</a:t>
            </a:r>
          </a:p>
          <a:p>
            <a:endParaRPr lang="en-US" baseline="0" dirty="0" smtClean="0"/>
          </a:p>
          <a:p>
            <a:r>
              <a:rPr lang="en-US" baseline="0" dirty="0" smtClean="0"/>
              <a:t>That’s </a:t>
            </a:r>
            <a:r>
              <a:rPr lang="en-US" i="1" baseline="0" dirty="0" smtClean="0"/>
              <a:t>exactly</a:t>
            </a:r>
            <a:r>
              <a:rPr lang="en-US" baseline="0" dirty="0" smtClean="0"/>
              <a:t> why we need to stand up! Don’t stand by.</a:t>
            </a:r>
          </a:p>
          <a:p>
            <a:endParaRPr lang="en-US" baseline="0" dirty="0" smtClean="0"/>
          </a:p>
          <a:p>
            <a:r>
              <a:rPr lang="en-US" baseline="0" dirty="0" smtClean="0"/>
              <a:t>In just a moment we will be breaking out into groups to discuss how we can use empathy in various situations.  There are many times and places where we can stand up against bullies, now let’s talk about how we can use our empathy muscles to do that!</a:t>
            </a:r>
          </a:p>
          <a:p>
            <a:endParaRPr lang="en-US" baseline="0" dirty="0" smtClean="0"/>
          </a:p>
          <a:p>
            <a:r>
              <a:rPr lang="en-US" baseline="0" dirty="0" smtClean="0"/>
              <a:t>Alright let’s bring our focus back to the front.  Can someone who looked at scenario 1 give me a quick description of what they discussed?</a:t>
            </a:r>
          </a:p>
          <a:p>
            <a:r>
              <a:rPr lang="en-US" baseline="0" dirty="0" smtClean="0"/>
              <a:t>How about scenario 2?</a:t>
            </a:r>
          </a:p>
          <a:p>
            <a:r>
              <a:rPr lang="en-US" baseline="0" dirty="0" smtClean="0"/>
              <a:t>And scenario 3?</a:t>
            </a:r>
          </a:p>
          <a:p>
            <a:r>
              <a:rPr lang="en-US" baseline="0" dirty="0" smtClean="0"/>
              <a:t>(**How should we break the students up into groups?  How many people should be in each group?  Should every person get a sheet or just one per group?)</a:t>
            </a:r>
          </a:p>
          <a:p>
            <a:endParaRPr lang="en-US" baseline="0" dirty="0" smtClean="0"/>
          </a:p>
          <a:p>
            <a:r>
              <a:rPr lang="en-US" baseline="0" dirty="0" smtClean="0"/>
              <a:t>That’s great!  It sounds like everyone is already starting to understand how to use empathy!</a:t>
            </a:r>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9</a:t>
            </a:fld>
            <a:endParaRPr lang="en-US" dirty="0"/>
          </a:p>
        </p:txBody>
      </p:sp>
    </p:spTree>
    <p:extLst>
      <p:ext uri="{BB962C8B-B14F-4D97-AF65-F5344CB8AC3E}">
        <p14:creationId xmlns:p14="http://schemas.microsoft.com/office/powerpoint/2010/main" val="3761288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11</a:t>
            </a:fld>
            <a:endParaRPr lang="en-US" dirty="0"/>
          </a:p>
        </p:txBody>
      </p:sp>
    </p:spTree>
    <p:extLst>
      <p:ext uri="{BB962C8B-B14F-4D97-AF65-F5344CB8AC3E}">
        <p14:creationId xmlns:p14="http://schemas.microsoft.com/office/powerpoint/2010/main" val="151397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12</a:t>
            </a:fld>
            <a:endParaRPr lang="en-US" dirty="0"/>
          </a:p>
        </p:txBody>
      </p:sp>
    </p:spTree>
    <p:extLst>
      <p:ext uri="{BB962C8B-B14F-4D97-AF65-F5344CB8AC3E}">
        <p14:creationId xmlns:p14="http://schemas.microsoft.com/office/powerpoint/2010/main" val="1513978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76AD5-2B5C-8240-AA7C-222F05FF01CD}" type="slidenum">
              <a:rPr lang="en-US" smtClean="0"/>
              <a:t>13</a:t>
            </a:fld>
            <a:endParaRPr lang="en-US" dirty="0"/>
          </a:p>
        </p:txBody>
      </p:sp>
    </p:spTree>
    <p:extLst>
      <p:ext uri="{BB962C8B-B14F-4D97-AF65-F5344CB8AC3E}">
        <p14:creationId xmlns:p14="http://schemas.microsoft.com/office/powerpoint/2010/main" val="151397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10/3/13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10/3/13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10/3/13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10/3/13</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6"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055"/>
            <a:ext cx="7772400" cy="1780108"/>
          </a:xfrm>
        </p:spPr>
        <p:txBody>
          <a:bodyPr/>
          <a:lstStyle/>
          <a:p>
            <a:r>
              <a:rPr lang="en-US" dirty="0" smtClean="0">
                <a:solidFill>
                  <a:schemeClr val="tx1"/>
                </a:solidFill>
              </a:rPr>
              <a:t>Anti-Bullying</a:t>
            </a:r>
            <a:endParaRPr lang="en-US" dirty="0">
              <a:solidFill>
                <a:schemeClr val="tx1"/>
              </a:solidFill>
            </a:endParaRPr>
          </a:p>
        </p:txBody>
      </p:sp>
      <p:sp>
        <p:nvSpPr>
          <p:cNvPr id="3" name="Subtitle 2"/>
          <p:cNvSpPr>
            <a:spLocks noGrp="1"/>
          </p:cNvSpPr>
          <p:nvPr>
            <p:ph type="subTitle" idx="1"/>
          </p:nvPr>
        </p:nvSpPr>
        <p:spPr>
          <a:xfrm>
            <a:off x="1371600" y="2940628"/>
            <a:ext cx="6400800" cy="2348345"/>
          </a:xfrm>
        </p:spPr>
        <p:txBody>
          <a:bodyPr>
            <a:normAutofit fontScale="92500" lnSpcReduction="20000"/>
          </a:bodyPr>
          <a:lstStyle/>
          <a:p>
            <a:r>
              <a:rPr lang="en-US" sz="3200" dirty="0" smtClean="0">
                <a:solidFill>
                  <a:schemeClr val="tx1"/>
                </a:solidFill>
              </a:rPr>
              <a:t>It’s the Law in Indiana</a:t>
            </a:r>
          </a:p>
          <a:p>
            <a:r>
              <a:rPr lang="en-US" sz="2000" dirty="0">
                <a:solidFill>
                  <a:schemeClr val="tx1"/>
                </a:solidFill>
              </a:rPr>
              <a:t>a</a:t>
            </a:r>
            <a:r>
              <a:rPr lang="en-US" sz="2000" dirty="0" smtClean="0">
                <a:solidFill>
                  <a:schemeClr val="tx1"/>
                </a:solidFill>
              </a:rPr>
              <a:t>s of July 1, 2013</a:t>
            </a:r>
          </a:p>
          <a:p>
            <a:endParaRPr lang="en-US" dirty="0">
              <a:solidFill>
                <a:schemeClr val="tx1"/>
              </a:solidFill>
            </a:endParaRPr>
          </a:p>
          <a:p>
            <a:r>
              <a:rPr lang="en-US" sz="2000" dirty="0" smtClean="0">
                <a:solidFill>
                  <a:schemeClr val="tx1"/>
                </a:solidFill>
              </a:rPr>
              <a:t>Dr. Susan Albrecht</a:t>
            </a:r>
          </a:p>
          <a:p>
            <a:r>
              <a:rPr lang="en-US" dirty="0" smtClean="0">
                <a:solidFill>
                  <a:schemeClr val="tx1"/>
                </a:solidFill>
              </a:rPr>
              <a:t>Miss Wilson, Special Services Intern</a:t>
            </a:r>
            <a:endParaRPr lang="en-US" sz="2000" dirty="0" smtClean="0">
              <a:solidFill>
                <a:schemeClr val="tx1"/>
              </a:solidFill>
            </a:endParaRPr>
          </a:p>
          <a:p>
            <a:r>
              <a:rPr lang="en-US" dirty="0" smtClean="0">
                <a:solidFill>
                  <a:schemeClr val="tx1"/>
                </a:solidFill>
              </a:rPr>
              <a:t>Burris Laboratory School</a:t>
            </a:r>
          </a:p>
          <a:p>
            <a:r>
              <a:rPr lang="en-US" sz="2000" dirty="0" smtClean="0">
                <a:solidFill>
                  <a:schemeClr val="tx1"/>
                </a:solidFill>
              </a:rPr>
              <a:t>Indiana Academy for Science, Mathematics, and Humanities</a:t>
            </a:r>
            <a:endParaRPr lang="en-US" sz="2000" dirty="0">
              <a:solidFill>
                <a:schemeClr val="tx1"/>
              </a:solidFill>
            </a:endParaRPr>
          </a:p>
        </p:txBody>
      </p:sp>
    </p:spTree>
    <p:extLst>
      <p:ext uri="{BB962C8B-B14F-4D97-AF65-F5344CB8AC3E}">
        <p14:creationId xmlns:p14="http://schemas.microsoft.com/office/powerpoint/2010/main" val="7311499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solidFill>
                  <a:schemeClr val="tx1"/>
                </a:solidFill>
              </a:rPr>
              <a:t>Scenarios</a:t>
            </a:r>
            <a:endParaRPr lang="en-US" sz="5400" dirty="0">
              <a:solidFill>
                <a:schemeClr val="tx1"/>
              </a:solidFill>
            </a:endParaRPr>
          </a:p>
        </p:txBody>
      </p:sp>
    </p:spTree>
    <p:extLst>
      <p:ext uri="{BB962C8B-B14F-4D97-AF65-F5344CB8AC3E}">
        <p14:creationId xmlns:p14="http://schemas.microsoft.com/office/powerpoint/2010/main" val="382982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3931935"/>
              </p:ext>
            </p:extLst>
          </p:nvPr>
        </p:nvGraphicFramePr>
        <p:xfrm>
          <a:off x="778018" y="2081298"/>
          <a:ext cx="7607445" cy="3901439"/>
        </p:xfrm>
        <a:graphic>
          <a:graphicData uri="http://schemas.openxmlformats.org/drawingml/2006/table">
            <a:tbl>
              <a:tblPr>
                <a:tableStyleId>{5C22544A-7EE6-4342-B048-85BDC9FD1C3A}</a:tableStyleId>
              </a:tblPr>
              <a:tblGrid>
                <a:gridCol w="7607445"/>
              </a:tblGrid>
              <a:tr h="3270019">
                <a:tc>
                  <a:txBody>
                    <a:bodyPr/>
                    <a:lstStyle/>
                    <a:p>
                      <a:pPr marL="0" marR="0" lvl="0" indent="0" algn="l">
                        <a:spcBef>
                          <a:spcPts val="0"/>
                        </a:spcBef>
                        <a:spcAft>
                          <a:spcPts val="0"/>
                        </a:spcAft>
                        <a:buFont typeface="+mj-lt"/>
                        <a:buNone/>
                      </a:pPr>
                      <a:r>
                        <a:rPr lang="en-US" sz="3200" dirty="0">
                          <a:effectLst/>
                        </a:rPr>
                        <a:t>Caleb always sits alone at lunch.  Jacob and his friends pick on Caleb every day.  Sometimes they take his lunch money and other days they </a:t>
                      </a:r>
                      <a:r>
                        <a:rPr lang="en-US" sz="3200" dirty="0" smtClean="0">
                          <a:effectLst/>
                        </a:rPr>
                        <a:t>pour </a:t>
                      </a:r>
                      <a:r>
                        <a:rPr lang="en-US" sz="3200" dirty="0">
                          <a:effectLst/>
                        </a:rPr>
                        <a:t>chocolate milk all over his food.  You could invite him to sit with you, but you are afraid your friends will not welcome him and Jacob might start picking on you too.</a:t>
                      </a:r>
                      <a:endParaRPr lang="en-US" sz="3200" dirty="0">
                        <a:effectLst/>
                        <a:latin typeface="Calibri"/>
                        <a:ea typeface="MS Mincho"/>
                        <a:cs typeface="Times New Roman"/>
                      </a:endParaRPr>
                    </a:p>
                  </a:txBody>
                  <a:tcPr marL="114300" marR="114300" marT="0" marB="0"/>
                </a:tc>
              </a:tr>
            </a:tbl>
          </a:graphicData>
        </a:graphic>
      </p:graphicFrame>
    </p:spTree>
    <p:extLst>
      <p:ext uri="{BB962C8B-B14F-4D97-AF65-F5344CB8AC3E}">
        <p14:creationId xmlns:p14="http://schemas.microsoft.com/office/powerpoint/2010/main" val="62187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21857518"/>
              </p:ext>
            </p:extLst>
          </p:nvPr>
        </p:nvGraphicFramePr>
        <p:xfrm>
          <a:off x="778018" y="2081298"/>
          <a:ext cx="7607445" cy="3840480"/>
        </p:xfrm>
        <a:graphic>
          <a:graphicData uri="http://schemas.openxmlformats.org/drawingml/2006/table">
            <a:tbl>
              <a:tblPr>
                <a:tableStyleId>{5C22544A-7EE6-4342-B048-85BDC9FD1C3A}</a:tableStyleId>
              </a:tblPr>
              <a:tblGrid>
                <a:gridCol w="7607445"/>
              </a:tblGrid>
              <a:tr h="3270019">
                <a:tc>
                  <a:txBody>
                    <a:bodyPr/>
                    <a:lstStyle/>
                    <a:p>
                      <a:pPr marL="0" marR="0" lvl="0" indent="0" algn="l">
                        <a:spcBef>
                          <a:spcPts val="0"/>
                        </a:spcBef>
                        <a:spcAft>
                          <a:spcPts val="0"/>
                        </a:spcAft>
                        <a:buFont typeface="+mj-lt"/>
                        <a:buNone/>
                      </a:pPr>
                      <a:r>
                        <a:rPr lang="en-US" sz="2800" dirty="0">
                          <a:effectLst/>
                          <a:latin typeface="Calibri"/>
                          <a:ea typeface="MS Mincho"/>
                          <a:cs typeface="Times New Roman"/>
                        </a:rPr>
                        <a:t>You see </a:t>
                      </a:r>
                      <a:r>
                        <a:rPr lang="en-US" sz="2800" dirty="0" smtClean="0">
                          <a:effectLst/>
                          <a:latin typeface="Calibri"/>
                          <a:ea typeface="MS Mincho"/>
                          <a:cs typeface="Times New Roman"/>
                        </a:rPr>
                        <a:t>Abby in </a:t>
                      </a:r>
                      <a:r>
                        <a:rPr lang="en-US" sz="2800" dirty="0">
                          <a:effectLst/>
                          <a:latin typeface="Calibri"/>
                          <a:ea typeface="MS Mincho"/>
                          <a:cs typeface="Times New Roman"/>
                        </a:rPr>
                        <a:t>the hallway between classes.  She’s new to Burris and is having trouble getting her locker open.  Craig walks by and laughs at </a:t>
                      </a:r>
                      <a:r>
                        <a:rPr lang="en-US" sz="2800" dirty="0" smtClean="0">
                          <a:effectLst/>
                          <a:latin typeface="Calibri"/>
                          <a:ea typeface="MS Mincho"/>
                          <a:cs typeface="Times New Roman"/>
                        </a:rPr>
                        <a:t>Abby</a:t>
                      </a:r>
                      <a:r>
                        <a:rPr lang="en-US" sz="2800" baseline="0" dirty="0" smtClean="0">
                          <a:effectLst/>
                          <a:latin typeface="Calibri"/>
                          <a:ea typeface="MS Mincho"/>
                          <a:cs typeface="Times New Roman"/>
                        </a:rPr>
                        <a:t> </a:t>
                      </a:r>
                      <a:r>
                        <a:rPr lang="en-US" sz="2800" dirty="0" smtClean="0">
                          <a:effectLst/>
                          <a:latin typeface="Calibri"/>
                          <a:ea typeface="MS Mincho"/>
                          <a:cs typeface="Times New Roman"/>
                        </a:rPr>
                        <a:t>and </a:t>
                      </a:r>
                      <a:r>
                        <a:rPr lang="en-US" sz="2800" dirty="0">
                          <a:effectLst/>
                          <a:latin typeface="Calibri"/>
                          <a:ea typeface="MS Mincho"/>
                          <a:cs typeface="Times New Roman"/>
                        </a:rPr>
                        <a:t>taunts her while she struggles </a:t>
                      </a:r>
                      <a:r>
                        <a:rPr lang="en-US" sz="2800">
                          <a:effectLst/>
                          <a:latin typeface="Calibri"/>
                          <a:ea typeface="MS Mincho"/>
                          <a:cs typeface="Times New Roman"/>
                        </a:rPr>
                        <a:t>with </a:t>
                      </a:r>
                      <a:r>
                        <a:rPr lang="en-US" sz="2800" smtClean="0">
                          <a:effectLst/>
                          <a:latin typeface="Calibri"/>
                          <a:ea typeface="MS Mincho"/>
                          <a:cs typeface="Times New Roman"/>
                        </a:rPr>
                        <a:t>her locker</a:t>
                      </a:r>
                      <a:r>
                        <a:rPr lang="en-US" sz="2800" dirty="0">
                          <a:effectLst/>
                          <a:latin typeface="Calibri"/>
                          <a:ea typeface="MS Mincho"/>
                          <a:cs typeface="Times New Roman"/>
                        </a:rPr>
                        <a:t>. “Did they not teach you what numbers are at your old school?  Only stupid people can’t figure out how to open their lockers,” he says to her.  She tries to ignore his taunting but he knocks all of her books out of her hands right before he leaves.</a:t>
                      </a:r>
                    </a:p>
                  </a:txBody>
                  <a:tcPr marL="114300" marR="114300" marT="0" marB="0"/>
                </a:tc>
              </a:tr>
            </a:tbl>
          </a:graphicData>
        </a:graphic>
      </p:graphicFrame>
    </p:spTree>
    <p:extLst>
      <p:ext uri="{BB962C8B-B14F-4D97-AF65-F5344CB8AC3E}">
        <p14:creationId xmlns:p14="http://schemas.microsoft.com/office/powerpoint/2010/main" val="17092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11109083"/>
              </p:ext>
            </p:extLst>
          </p:nvPr>
        </p:nvGraphicFramePr>
        <p:xfrm>
          <a:off x="778018" y="2081298"/>
          <a:ext cx="7607445" cy="3840480"/>
        </p:xfrm>
        <a:graphic>
          <a:graphicData uri="http://schemas.openxmlformats.org/drawingml/2006/table">
            <a:tbl>
              <a:tblPr>
                <a:tableStyleId>{5C22544A-7EE6-4342-B048-85BDC9FD1C3A}</a:tableStyleId>
              </a:tblPr>
              <a:tblGrid>
                <a:gridCol w="7607445"/>
              </a:tblGrid>
              <a:tr h="3270019">
                <a:tc>
                  <a:txBody>
                    <a:bodyPr/>
                    <a:lstStyle/>
                    <a:p>
                      <a:pPr marL="0" marR="0" lvl="0" indent="0" algn="l">
                        <a:spcBef>
                          <a:spcPts val="0"/>
                        </a:spcBef>
                        <a:spcAft>
                          <a:spcPts val="0"/>
                        </a:spcAft>
                        <a:buFont typeface="+mj-lt"/>
                        <a:buNone/>
                      </a:pPr>
                      <a:r>
                        <a:rPr lang="en-US" sz="2800" dirty="0">
                          <a:effectLst/>
                          <a:latin typeface="Calibri"/>
                          <a:ea typeface="MS Mincho"/>
                          <a:cs typeface="Times New Roman"/>
                        </a:rPr>
                        <a:t>Jarius gets nervous when the teacher asks him to read aloud in class.  Even though he does well in small groups, he often stutters when reading for the whole class.  Shannon sits in the back of the classroom and giggles whenever Jarius makes a mistake.  Sometimes she even imitates how Jarius stutters when the teacher can’t hear her.  Jarius usually leaves this class with his head hanging low and never volunteers to read to the class.</a:t>
                      </a:r>
                    </a:p>
                  </a:txBody>
                  <a:tcPr marL="114300" marR="114300" marT="0" marB="0"/>
                </a:tc>
              </a:tr>
            </a:tbl>
          </a:graphicData>
        </a:graphic>
      </p:graphicFrame>
    </p:spTree>
    <p:extLst>
      <p:ext uri="{BB962C8B-B14F-4D97-AF65-F5344CB8AC3E}">
        <p14:creationId xmlns:p14="http://schemas.microsoft.com/office/powerpoint/2010/main" val="17092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1755" y="3757028"/>
            <a:ext cx="3061595" cy="870406"/>
          </a:xfrm>
        </p:spPr>
        <p:txBody>
          <a:bodyPr>
            <a:normAutofit/>
          </a:bodyPr>
          <a:lstStyle/>
          <a:p>
            <a:pPr marL="0" indent="0">
              <a:buNone/>
            </a:pPr>
            <a:r>
              <a:rPr lang="en-US" sz="4000" b="1" dirty="0" smtClean="0"/>
              <a:t>EVERYONE!</a:t>
            </a:r>
            <a:endParaRPr lang="en-US" sz="4000" b="1" dirty="0"/>
          </a:p>
        </p:txBody>
      </p:sp>
      <p:sp>
        <p:nvSpPr>
          <p:cNvPr id="2" name="Title 1"/>
          <p:cNvSpPr>
            <a:spLocks noGrp="1"/>
          </p:cNvSpPr>
          <p:nvPr>
            <p:ph type="title"/>
          </p:nvPr>
        </p:nvSpPr>
        <p:spPr/>
        <p:txBody>
          <a:bodyPr>
            <a:normAutofit/>
          </a:bodyPr>
          <a:lstStyle/>
          <a:p>
            <a:r>
              <a:rPr lang="en-US" sz="5400" b="1" dirty="0" smtClean="0">
                <a:solidFill>
                  <a:srgbClr val="000000"/>
                </a:solidFill>
                <a:latin typeface="akaFrivolity"/>
                <a:cs typeface="akaFrivolity"/>
              </a:rPr>
              <a:t>Who can use empathy?</a:t>
            </a:r>
            <a:endParaRPr lang="en-US" sz="5400" b="1" dirty="0">
              <a:solidFill>
                <a:srgbClr val="000000"/>
              </a:solidFill>
              <a:latin typeface="akaFrivolity"/>
              <a:cs typeface="akaFrivolity"/>
            </a:endParaRPr>
          </a:p>
        </p:txBody>
      </p:sp>
      <p:sp>
        <p:nvSpPr>
          <p:cNvPr id="9" name="Content Placeholder 6"/>
          <p:cNvSpPr txBox="1">
            <a:spLocks/>
          </p:cNvSpPr>
          <p:nvPr/>
        </p:nvSpPr>
        <p:spPr>
          <a:xfrm rot="20955037">
            <a:off x="1165586" y="2162787"/>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Students</a:t>
            </a:r>
            <a:endParaRPr lang="en-US" dirty="0"/>
          </a:p>
        </p:txBody>
      </p:sp>
      <p:sp>
        <p:nvSpPr>
          <p:cNvPr id="10" name="Content Placeholder 6"/>
          <p:cNvSpPr txBox="1">
            <a:spLocks/>
          </p:cNvSpPr>
          <p:nvPr/>
        </p:nvSpPr>
        <p:spPr>
          <a:xfrm rot="869311">
            <a:off x="3430510" y="2697686"/>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Teachers</a:t>
            </a:r>
            <a:endParaRPr lang="en-US" dirty="0"/>
          </a:p>
        </p:txBody>
      </p:sp>
      <p:sp>
        <p:nvSpPr>
          <p:cNvPr id="11" name="Content Placeholder 6"/>
          <p:cNvSpPr txBox="1">
            <a:spLocks/>
          </p:cNvSpPr>
          <p:nvPr/>
        </p:nvSpPr>
        <p:spPr>
          <a:xfrm rot="819471">
            <a:off x="1879576" y="4801885"/>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Staff</a:t>
            </a:r>
            <a:endParaRPr lang="en-US" dirty="0"/>
          </a:p>
        </p:txBody>
      </p:sp>
      <p:sp>
        <p:nvSpPr>
          <p:cNvPr id="12" name="Content Placeholder 6"/>
          <p:cNvSpPr txBox="1">
            <a:spLocks/>
          </p:cNvSpPr>
          <p:nvPr/>
        </p:nvSpPr>
        <p:spPr>
          <a:xfrm rot="480888">
            <a:off x="6608102" y="4030252"/>
            <a:ext cx="1755573"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Counselors</a:t>
            </a:r>
            <a:endParaRPr lang="en-US" dirty="0"/>
          </a:p>
        </p:txBody>
      </p:sp>
      <p:sp>
        <p:nvSpPr>
          <p:cNvPr id="13" name="Content Placeholder 6"/>
          <p:cNvSpPr txBox="1">
            <a:spLocks/>
          </p:cNvSpPr>
          <p:nvPr/>
        </p:nvSpPr>
        <p:spPr>
          <a:xfrm rot="21205353">
            <a:off x="5904999" y="2809331"/>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Principals</a:t>
            </a:r>
            <a:endParaRPr lang="en-US" dirty="0"/>
          </a:p>
        </p:txBody>
      </p:sp>
      <p:sp>
        <p:nvSpPr>
          <p:cNvPr id="14" name="Content Placeholder 6"/>
          <p:cNvSpPr txBox="1">
            <a:spLocks/>
          </p:cNvSpPr>
          <p:nvPr/>
        </p:nvSpPr>
        <p:spPr>
          <a:xfrm rot="21293091">
            <a:off x="718234" y="3390784"/>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Parents</a:t>
            </a:r>
            <a:endParaRPr lang="en-US" dirty="0"/>
          </a:p>
        </p:txBody>
      </p:sp>
      <p:sp>
        <p:nvSpPr>
          <p:cNvPr id="15" name="Content Placeholder 6"/>
          <p:cNvSpPr txBox="1">
            <a:spLocks/>
          </p:cNvSpPr>
          <p:nvPr/>
        </p:nvSpPr>
        <p:spPr>
          <a:xfrm rot="20756733">
            <a:off x="4587696" y="5278902"/>
            <a:ext cx="1550934" cy="61215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en-US" dirty="0" smtClean="0"/>
              <a:t>Families</a:t>
            </a:r>
            <a:endParaRPr lang="en-US" dirty="0"/>
          </a:p>
        </p:txBody>
      </p:sp>
    </p:spTree>
    <p:extLst>
      <p:ext uri="{BB962C8B-B14F-4D97-AF65-F5344CB8AC3E}">
        <p14:creationId xmlns:p14="http://schemas.microsoft.com/office/powerpoint/2010/main" val="38363742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email">
            <a:extLst>
              <a:ext uri="{28A0092B-C50C-407E-A947-70E740481C1C}">
                <a14:useLocalDpi xmlns:a14="http://schemas.microsoft.com/office/drawing/2010/main" val="0"/>
              </a:ext>
            </a:extLst>
          </a:blip>
          <a:srcRect l="28704" t="9524" r="28704" b="6393"/>
          <a:stretch/>
        </p:blipFill>
        <p:spPr bwMode="auto">
          <a:xfrm>
            <a:off x="2628900" y="540326"/>
            <a:ext cx="3938155" cy="563187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25494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Bullying Categories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Physical bullying</a:t>
            </a:r>
          </a:p>
          <a:p>
            <a:endParaRPr lang="en-US" sz="1000" dirty="0" smtClean="0"/>
          </a:p>
          <a:p>
            <a:r>
              <a:rPr lang="en-US" dirty="0" smtClean="0"/>
              <a:t>Verbal bullying</a:t>
            </a:r>
          </a:p>
          <a:p>
            <a:endParaRPr lang="en-US" sz="1000" dirty="0" smtClean="0"/>
          </a:p>
          <a:p>
            <a:r>
              <a:rPr lang="en-US" dirty="0" smtClean="0"/>
              <a:t>Social / relational bullying</a:t>
            </a:r>
          </a:p>
          <a:p>
            <a:endParaRPr lang="en-US" sz="1000" dirty="0" smtClean="0"/>
          </a:p>
          <a:p>
            <a:r>
              <a:rPr lang="en-US" dirty="0" smtClean="0"/>
              <a:t>Electronic / written communication</a:t>
            </a:r>
          </a:p>
          <a:p>
            <a:endParaRPr lang="en-US" sz="1000" dirty="0" smtClean="0"/>
          </a:p>
          <a:p>
            <a:r>
              <a:rPr lang="en-US" dirty="0" smtClean="0"/>
              <a:t>Combination</a:t>
            </a:r>
            <a:endParaRPr lang="en-US" dirty="0"/>
          </a:p>
        </p:txBody>
      </p:sp>
    </p:spTree>
    <p:extLst>
      <p:ext uri="{BB962C8B-B14F-4D97-AF65-F5344CB8AC3E}">
        <p14:creationId xmlns:p14="http://schemas.microsoft.com/office/powerpoint/2010/main" val="42210893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 Prevention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School-wide plan</a:t>
            </a:r>
          </a:p>
          <a:p>
            <a:endParaRPr lang="en-US" sz="1000" dirty="0" smtClean="0"/>
          </a:p>
          <a:p>
            <a:r>
              <a:rPr lang="en-US" dirty="0" smtClean="0"/>
              <a:t>Training</a:t>
            </a:r>
          </a:p>
          <a:p>
            <a:endParaRPr lang="en-US" sz="1000" dirty="0" smtClean="0"/>
          </a:p>
          <a:p>
            <a:r>
              <a:rPr lang="en-US" dirty="0" smtClean="0"/>
              <a:t>Reporting process</a:t>
            </a:r>
          </a:p>
          <a:p>
            <a:endParaRPr lang="en-US" sz="1000" dirty="0" smtClean="0"/>
          </a:p>
          <a:p>
            <a:r>
              <a:rPr lang="en-US" dirty="0" smtClean="0"/>
              <a:t>Investigation</a:t>
            </a:r>
          </a:p>
          <a:p>
            <a:endParaRPr lang="en-US" sz="1000" dirty="0" smtClean="0"/>
          </a:p>
          <a:p>
            <a:r>
              <a:rPr lang="en-US" dirty="0" smtClean="0"/>
              <a:t>Discipline</a:t>
            </a:r>
            <a:endParaRPr lang="en-US" dirty="0"/>
          </a:p>
        </p:txBody>
      </p:sp>
    </p:spTree>
    <p:extLst>
      <p:ext uri="{BB962C8B-B14F-4D97-AF65-F5344CB8AC3E}">
        <p14:creationId xmlns:p14="http://schemas.microsoft.com/office/powerpoint/2010/main" val="13368517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Bullying is …</a:t>
            </a:r>
            <a:endParaRPr lang="en-US" dirty="0">
              <a:solidFill>
                <a:schemeClr val="tx1"/>
              </a:solidFill>
            </a:endParaRPr>
          </a:p>
        </p:txBody>
      </p:sp>
      <p:sp>
        <p:nvSpPr>
          <p:cNvPr id="3" name="Content Placeholder 2"/>
          <p:cNvSpPr>
            <a:spLocks noGrp="1"/>
          </p:cNvSpPr>
          <p:nvPr>
            <p:ph idx="1"/>
          </p:nvPr>
        </p:nvSpPr>
        <p:spPr>
          <a:xfrm>
            <a:off x="1463040" y="2119257"/>
            <a:ext cx="6461760" cy="3603812"/>
          </a:xfrm>
        </p:spPr>
        <p:txBody>
          <a:bodyPr>
            <a:normAutofit lnSpcReduction="10000"/>
          </a:bodyPr>
          <a:lstStyle/>
          <a:p>
            <a:r>
              <a:rPr lang="en-US" dirty="0" smtClean="0"/>
              <a:t>Overt, unwanted, repeated acts or gestures;</a:t>
            </a:r>
          </a:p>
          <a:p>
            <a:r>
              <a:rPr lang="en-US" dirty="0" smtClean="0"/>
              <a:t>Against another student;</a:t>
            </a:r>
          </a:p>
          <a:p>
            <a:r>
              <a:rPr lang="en-US" dirty="0" smtClean="0"/>
              <a:t>Intending to harass, ridicule, humiliate, intimidate, or harm;</a:t>
            </a:r>
          </a:p>
          <a:p>
            <a:r>
              <a:rPr lang="en-US" dirty="0" smtClean="0"/>
              <a:t>Creating a hostile environment;</a:t>
            </a:r>
          </a:p>
          <a:p>
            <a:r>
              <a:rPr lang="en-US" dirty="0" smtClean="0"/>
              <a:t>Having a detrimental effect on physical or mental health; and</a:t>
            </a:r>
          </a:p>
          <a:p>
            <a:r>
              <a:rPr lang="en-US" dirty="0" smtClean="0"/>
              <a:t>Substantially interfering with school access and performance.</a:t>
            </a:r>
            <a:endParaRPr lang="en-US" dirty="0"/>
          </a:p>
        </p:txBody>
      </p:sp>
    </p:spTree>
    <p:extLst>
      <p:ext uri="{BB962C8B-B14F-4D97-AF65-F5344CB8AC3E}">
        <p14:creationId xmlns:p14="http://schemas.microsoft.com/office/powerpoint/2010/main" val="4327426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Bullying is not …</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Acting in an emergency to protect a person from an imminent threat of serious bodily injury or substantial danger.</a:t>
            </a:r>
          </a:p>
          <a:p>
            <a:endParaRPr lang="en-US" sz="1000" dirty="0" smtClean="0"/>
          </a:p>
          <a:p>
            <a:r>
              <a:rPr lang="en-US" dirty="0" smtClean="0"/>
              <a:t>Participating in an activity consisting of the exercise of a student’s First Amendment freedoms.</a:t>
            </a:r>
            <a:endParaRPr lang="en-US" dirty="0"/>
          </a:p>
        </p:txBody>
      </p:sp>
    </p:spTree>
    <p:extLst>
      <p:ext uri="{BB962C8B-B14F-4D97-AF65-F5344CB8AC3E}">
        <p14:creationId xmlns:p14="http://schemas.microsoft.com/office/powerpoint/2010/main" val="22079624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5021"/>
            <a:ext cx="7772400" cy="1780108"/>
          </a:xfrm>
        </p:spPr>
        <p:txBody>
          <a:bodyPr>
            <a:normAutofit/>
          </a:bodyPr>
          <a:lstStyle/>
          <a:p>
            <a:r>
              <a:rPr lang="en-US" sz="7200" b="1" dirty="0" smtClean="0">
                <a:solidFill>
                  <a:srgbClr val="000000"/>
                </a:solidFill>
                <a:latin typeface="akaFrivolity"/>
                <a:cs typeface="akaFrivolity"/>
              </a:rPr>
              <a:t>Adding Empathy</a:t>
            </a:r>
            <a:endParaRPr lang="en-US" sz="7200" b="1" dirty="0">
              <a:solidFill>
                <a:srgbClr val="000000"/>
              </a:solidFill>
              <a:latin typeface="akaFrivolity"/>
              <a:cs typeface="akaFrivolity"/>
            </a:endParaRPr>
          </a:p>
        </p:txBody>
      </p:sp>
      <p:sp>
        <p:nvSpPr>
          <p:cNvPr id="3" name="Subtitle 2"/>
          <p:cNvSpPr>
            <a:spLocks noGrp="1"/>
          </p:cNvSpPr>
          <p:nvPr>
            <p:ph type="subTitle" idx="1"/>
          </p:nvPr>
        </p:nvSpPr>
        <p:spPr>
          <a:xfrm>
            <a:off x="1371600" y="3312847"/>
            <a:ext cx="6400800" cy="1473200"/>
          </a:xfrm>
        </p:spPr>
        <p:txBody>
          <a:bodyPr>
            <a:noAutofit/>
          </a:bodyPr>
          <a:lstStyle/>
          <a:p>
            <a:r>
              <a:rPr lang="en-US" sz="3200" b="1" dirty="0" smtClean="0">
                <a:solidFill>
                  <a:srgbClr val="000000"/>
                </a:solidFill>
                <a:cs typeface="Calibri"/>
              </a:rPr>
              <a:t>To Our Anti-Bullying Program</a:t>
            </a:r>
          </a:p>
          <a:p>
            <a:r>
              <a:rPr lang="en-US" sz="1800" b="1" dirty="0" smtClean="0">
                <a:solidFill>
                  <a:srgbClr val="000000"/>
                </a:solidFill>
                <a:cs typeface="Calibri"/>
              </a:rPr>
              <a:t>October 3, 2013</a:t>
            </a:r>
            <a:endParaRPr lang="en-US" sz="1800" b="1" dirty="0">
              <a:solidFill>
                <a:srgbClr val="000000"/>
              </a:solidFill>
              <a:cs typeface="Calibri"/>
            </a:endParaRPr>
          </a:p>
        </p:txBody>
      </p:sp>
    </p:spTree>
    <p:extLst>
      <p:ext uri="{BB962C8B-B14F-4D97-AF65-F5344CB8AC3E}">
        <p14:creationId xmlns:p14="http://schemas.microsoft.com/office/powerpoint/2010/main" val="8444137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rc_mi" descr="http://ec.l.thumbs.canstockphoto.com/canstock6996825.jpg"/>
          <p:cNvPicPr/>
          <p:nvPr/>
        </p:nvPicPr>
        <p:blipFill rotWithShape="1">
          <a:blip r:embed="rId3">
            <a:duotone>
              <a:schemeClr val="accent2">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5350" t="8642" r="6584" b="10288"/>
          <a:stretch/>
        </p:blipFill>
        <p:spPr bwMode="auto">
          <a:xfrm>
            <a:off x="457200" y="1866126"/>
            <a:ext cx="1758067" cy="1618681"/>
          </a:xfrm>
          <a:prstGeom prst="rect">
            <a:avLst/>
          </a:prstGeom>
          <a:noFill/>
          <a:ln>
            <a:noFill/>
          </a:ln>
          <a:extLst>
            <a:ext uri="{53640926-AAD7-44d8-BBD7-CCE9431645EC}">
              <a14:shadowObscured xmlns:a14="http://schemas.microsoft.com/office/drawing/2010/main"/>
            </a:ext>
          </a:extLst>
        </p:spPr>
      </p:pic>
      <p:sp>
        <p:nvSpPr>
          <p:cNvPr id="2" name="Content Placeholder 1"/>
          <p:cNvSpPr>
            <a:spLocks noGrp="1"/>
          </p:cNvSpPr>
          <p:nvPr>
            <p:ph idx="1"/>
          </p:nvPr>
        </p:nvSpPr>
        <p:spPr>
          <a:xfrm>
            <a:off x="872067" y="3778715"/>
            <a:ext cx="7408333" cy="1293793"/>
          </a:xfrm>
        </p:spPr>
        <p:txBody>
          <a:bodyPr/>
          <a:lstStyle/>
          <a:p>
            <a:r>
              <a:rPr lang="en-US" dirty="0" smtClean="0"/>
              <a:t>Empathy is like a muscle; it gets </a:t>
            </a:r>
            <a:r>
              <a:rPr lang="en-US" u="sng" dirty="0" smtClean="0"/>
              <a:t>stronger</a:t>
            </a:r>
            <a:r>
              <a:rPr lang="en-US" dirty="0" smtClean="0"/>
              <a:t> and </a:t>
            </a:r>
            <a:r>
              <a:rPr lang="en-US" u="sng" dirty="0" smtClean="0"/>
              <a:t>stronger</a:t>
            </a:r>
            <a:r>
              <a:rPr lang="en-US" dirty="0" smtClean="0"/>
              <a:t> with </a:t>
            </a:r>
            <a:r>
              <a:rPr lang="en-US" b="1" i="1" dirty="0" smtClean="0"/>
              <a:t>practice</a:t>
            </a:r>
            <a:r>
              <a:rPr lang="en-US" dirty="0" smtClean="0"/>
              <a:t>!</a:t>
            </a:r>
          </a:p>
          <a:p>
            <a:r>
              <a:rPr lang="en-US" dirty="0" smtClean="0"/>
              <a:t>You already have it; you just need to use it!</a:t>
            </a:r>
          </a:p>
        </p:txBody>
      </p:sp>
      <p:sp>
        <p:nvSpPr>
          <p:cNvPr id="3" name="Title 2"/>
          <p:cNvSpPr>
            <a:spLocks noGrp="1"/>
          </p:cNvSpPr>
          <p:nvPr>
            <p:ph type="title"/>
          </p:nvPr>
        </p:nvSpPr>
        <p:spPr/>
        <p:txBody>
          <a:bodyPr>
            <a:normAutofit/>
          </a:bodyPr>
          <a:lstStyle/>
          <a:p>
            <a:r>
              <a:rPr lang="en-US" sz="5400" b="1" dirty="0" smtClean="0">
                <a:solidFill>
                  <a:srgbClr val="000000"/>
                </a:solidFill>
                <a:latin typeface="akaFrivolity"/>
                <a:cs typeface="akaFrivolity"/>
              </a:rPr>
              <a:t>What is empathy?</a:t>
            </a:r>
            <a:endParaRPr lang="en-US" sz="5400" b="1" dirty="0">
              <a:solidFill>
                <a:srgbClr val="000000"/>
              </a:solidFill>
              <a:latin typeface="akaFrivolity"/>
              <a:cs typeface="akaFrivolity"/>
            </a:endParaRPr>
          </a:p>
        </p:txBody>
      </p:sp>
      <p:sp>
        <p:nvSpPr>
          <p:cNvPr id="11" name="Content Placeholder 1"/>
          <p:cNvSpPr txBox="1">
            <a:spLocks/>
          </p:cNvSpPr>
          <p:nvPr/>
        </p:nvSpPr>
        <p:spPr>
          <a:xfrm>
            <a:off x="2671321" y="2551980"/>
            <a:ext cx="5742835" cy="80934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smtClean="0"/>
              <a:t>Putting yourself in someone else’s shoes</a:t>
            </a:r>
            <a:endParaRPr lang="en-US" dirty="0"/>
          </a:p>
        </p:txBody>
      </p:sp>
      <p:pic>
        <p:nvPicPr>
          <p:cNvPr id="12" name="irc_mi" descr="http://sr.photos2.fotosearch.com/bthumb/CSP/CSP156/k1564224.jpg"/>
          <p:cNvPicPr/>
          <p:nvPr/>
        </p:nvPicPr>
        <p:blipFill rotWithShape="1">
          <a:blip r:embed="rId5">
            <a:extLst>
              <a:ext uri="{BEBA8EAE-BF5A-486C-A8C5-ECC9F3942E4B}">
                <a14:imgProps xmlns:a14="http://schemas.microsoft.com/office/drawing/2010/main">
                  <a14:imgLayer r:embed="rId6">
                    <a14:imgEffect>
                      <a14:backgroundRemoval t="20000" b="100000" l="9023" r="87218">
                        <a14:foregroundMark x1="73684" y1="60588" x2="73684" y2="60588"/>
                        <a14:foregroundMark x1="39098" y1="53529" x2="39098" y2="53529"/>
                        <a14:foregroundMark x1="73684" y1="85294" x2="73684" y2="85294"/>
                        <a14:foregroundMark x1="75188" y1="90000" x2="75188" y2="90000"/>
                        <a14:backgroundMark x1="75940" y1="94118" x2="75940" y2="94118"/>
                        <a14:backgroundMark x1="83459" y1="72941" x2="83459" y2="72941"/>
                        <a14:backgroundMark x1="81955" y1="65882" x2="81955" y2="65882"/>
                        <a14:backgroundMark x1="79699" y1="79412" x2="79699" y2="79412"/>
                      </a14:backgroundRemoval>
                    </a14:imgEffect>
                  </a14:imgLayer>
                </a14:imgProps>
              </a:ext>
              <a:ext uri="{28A0092B-C50C-407E-A947-70E740481C1C}">
                <a14:useLocalDpi xmlns:a14="http://schemas.microsoft.com/office/drawing/2010/main" val="0"/>
              </a:ext>
            </a:extLst>
          </a:blip>
          <a:srcRect l="8270" t="21177" r="22556" b="8235"/>
          <a:stretch/>
        </p:blipFill>
        <p:spPr bwMode="auto">
          <a:xfrm flipH="1">
            <a:off x="6810158" y="4191000"/>
            <a:ext cx="1876642" cy="244779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63553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38328"/>
            <a:ext cx="8686800" cy="1252728"/>
          </a:xfrm>
        </p:spPr>
        <p:txBody>
          <a:bodyPr>
            <a:noAutofit/>
          </a:bodyPr>
          <a:lstStyle/>
          <a:p>
            <a:r>
              <a:rPr lang="en-US" sz="4800" b="1" dirty="0" smtClean="0">
                <a:solidFill>
                  <a:srgbClr val="000000"/>
                </a:solidFill>
                <a:latin typeface="akaFrivolity"/>
                <a:cs typeface="akaFrivolity"/>
              </a:rPr>
              <a:t>What does empathy look like?</a:t>
            </a:r>
            <a:endParaRPr lang="en-US" sz="4800" b="1" dirty="0">
              <a:solidFill>
                <a:srgbClr val="000000"/>
              </a:solidFill>
              <a:latin typeface="akaFrivolity"/>
              <a:cs typeface="akaFrivolity"/>
            </a:endParaRPr>
          </a:p>
        </p:txBody>
      </p:sp>
      <p:sp>
        <p:nvSpPr>
          <p:cNvPr id="4" name="Content Placeholder 1"/>
          <p:cNvSpPr txBox="1">
            <a:spLocks/>
          </p:cNvSpPr>
          <p:nvPr/>
        </p:nvSpPr>
        <p:spPr>
          <a:xfrm>
            <a:off x="457200" y="2426444"/>
            <a:ext cx="8229600" cy="392403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sz="3200" dirty="0"/>
              <a:t>5 steps to build your empathy muscle:</a:t>
            </a:r>
          </a:p>
          <a:p>
            <a:pPr lvl="1"/>
            <a:r>
              <a:rPr lang="en-US" sz="2400" b="1" dirty="0"/>
              <a:t>Watch &amp; Listen:</a:t>
            </a:r>
            <a:r>
              <a:rPr lang="en-US" sz="2400" dirty="0"/>
              <a:t>  What is the other person saying and what is his or her body language?</a:t>
            </a:r>
          </a:p>
          <a:p>
            <a:pPr lvl="1"/>
            <a:r>
              <a:rPr lang="en-US" sz="2400" b="1" dirty="0"/>
              <a:t>Remember:</a:t>
            </a:r>
            <a:r>
              <a:rPr lang="en-US" sz="2400" dirty="0"/>
              <a:t>  When did you feel the same way?</a:t>
            </a:r>
          </a:p>
          <a:p>
            <a:pPr lvl="1"/>
            <a:r>
              <a:rPr lang="en-US" sz="2400" b="1" dirty="0"/>
              <a:t>Imagine:</a:t>
            </a:r>
            <a:r>
              <a:rPr lang="en-US" sz="2400" dirty="0"/>
              <a:t>  How do you think the other person feels and how do you think you would feel in that situation?</a:t>
            </a:r>
          </a:p>
          <a:p>
            <a:pPr lvl="1"/>
            <a:r>
              <a:rPr lang="en-US" sz="2400" b="1" dirty="0"/>
              <a:t>Ask:</a:t>
            </a:r>
            <a:r>
              <a:rPr lang="en-US" sz="2400" dirty="0"/>
              <a:t>  Ask the other person what he or she is feeling.</a:t>
            </a:r>
          </a:p>
          <a:p>
            <a:pPr lvl="1"/>
            <a:r>
              <a:rPr lang="en-US" sz="2400" b="1" dirty="0"/>
              <a:t>Show you care:</a:t>
            </a:r>
            <a:r>
              <a:rPr lang="en-US" sz="2400" dirty="0"/>
              <a:t>  Let the other person know that you care through your words and actions.</a:t>
            </a:r>
          </a:p>
        </p:txBody>
      </p:sp>
    </p:spTree>
    <p:extLst>
      <p:ext uri="{BB962C8B-B14F-4D97-AF65-F5344CB8AC3E}">
        <p14:creationId xmlns:p14="http://schemas.microsoft.com/office/powerpoint/2010/main" val="293391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934" y="338328"/>
            <a:ext cx="8973066" cy="1252728"/>
          </a:xfrm>
        </p:spPr>
        <p:txBody>
          <a:bodyPr>
            <a:noAutofit/>
          </a:bodyPr>
          <a:lstStyle/>
          <a:p>
            <a:r>
              <a:rPr lang="en-US" sz="4800" b="1" dirty="0" smtClean="0">
                <a:solidFill>
                  <a:srgbClr val="000000"/>
                </a:solidFill>
                <a:latin typeface="akaFrivolity"/>
                <a:cs typeface="akaFrivolity"/>
              </a:rPr>
              <a:t>Discussion Break Out Groups</a:t>
            </a:r>
            <a:endParaRPr lang="en-US" sz="4800" b="1" dirty="0">
              <a:solidFill>
                <a:srgbClr val="000000"/>
              </a:solidFill>
              <a:latin typeface="akaFrivolity"/>
              <a:cs typeface="akaFrivolity"/>
            </a:endParaRPr>
          </a:p>
        </p:txBody>
      </p:sp>
      <p:sp>
        <p:nvSpPr>
          <p:cNvPr id="4" name="Text Placeholder 3"/>
          <p:cNvSpPr>
            <a:spLocks noGrp="1"/>
          </p:cNvSpPr>
          <p:nvPr>
            <p:ph type="body" idx="1"/>
          </p:nvPr>
        </p:nvSpPr>
        <p:spPr>
          <a:xfrm>
            <a:off x="1430501" y="1552432"/>
            <a:ext cx="6429048" cy="1076100"/>
          </a:xfrm>
        </p:spPr>
        <p:txBody>
          <a:bodyPr>
            <a:normAutofit/>
          </a:bodyPr>
          <a:lstStyle/>
          <a:p>
            <a:r>
              <a:rPr lang="en-US" sz="3600" b="1" dirty="0" smtClean="0"/>
              <a:t>WHEN? WHERE? HOW?</a:t>
            </a:r>
            <a:endParaRPr lang="en-US" sz="3600" b="1" dirty="0"/>
          </a:p>
        </p:txBody>
      </p:sp>
      <p:sp>
        <p:nvSpPr>
          <p:cNvPr id="5" name="Content Placeholder 4"/>
          <p:cNvSpPr>
            <a:spLocks noGrp="1"/>
          </p:cNvSpPr>
          <p:nvPr>
            <p:ph sz="half" idx="2"/>
          </p:nvPr>
        </p:nvSpPr>
        <p:spPr>
          <a:xfrm>
            <a:off x="457200" y="2610890"/>
            <a:ext cx="4173597" cy="2663816"/>
          </a:xfrm>
        </p:spPr>
        <p:txBody>
          <a:bodyPr/>
          <a:lstStyle/>
          <a:p>
            <a:r>
              <a:rPr lang="en-US" sz="2400" dirty="0" smtClean="0"/>
              <a:t>When and where can we use empathy?</a:t>
            </a:r>
          </a:p>
          <a:p>
            <a:pPr lvl="1"/>
            <a:r>
              <a:rPr lang="en-US" sz="2000" dirty="0" smtClean="0"/>
              <a:t>Lunch</a:t>
            </a:r>
          </a:p>
          <a:p>
            <a:pPr lvl="1"/>
            <a:r>
              <a:rPr lang="en-US" sz="2000" dirty="0" smtClean="0"/>
              <a:t>Hallway</a:t>
            </a:r>
          </a:p>
          <a:p>
            <a:pPr lvl="1"/>
            <a:r>
              <a:rPr lang="en-US" sz="2000" dirty="0" smtClean="0"/>
              <a:t>Classroom</a:t>
            </a:r>
          </a:p>
        </p:txBody>
      </p:sp>
      <p:sp>
        <p:nvSpPr>
          <p:cNvPr id="7" name="Content Placeholder 6"/>
          <p:cNvSpPr>
            <a:spLocks noGrp="1"/>
          </p:cNvSpPr>
          <p:nvPr>
            <p:ph sz="quarter" idx="4"/>
          </p:nvPr>
        </p:nvSpPr>
        <p:spPr>
          <a:xfrm>
            <a:off x="4908295" y="2628532"/>
            <a:ext cx="4064771" cy="2548147"/>
          </a:xfrm>
        </p:spPr>
        <p:txBody>
          <a:bodyPr>
            <a:normAutofit/>
          </a:bodyPr>
          <a:lstStyle/>
          <a:p>
            <a:r>
              <a:rPr lang="en-US" sz="2400" dirty="0" smtClean="0"/>
              <a:t>How can we use empathy?</a:t>
            </a:r>
            <a:endParaRPr lang="en-US" sz="2400" dirty="0"/>
          </a:p>
        </p:txBody>
      </p:sp>
      <p:pic>
        <p:nvPicPr>
          <p:cNvPr id="8" name="Picture 7"/>
          <p:cNvPicPr/>
          <p:nvPr/>
        </p:nvPicPr>
        <p:blipFill rotWithShape="1">
          <a:blip r:embed="rId3" cstate="email">
            <a:extLst>
              <a:ext uri="{28A0092B-C50C-407E-A947-70E740481C1C}">
                <a14:useLocalDpi xmlns:a14="http://schemas.microsoft.com/office/drawing/2010/main" val="0"/>
              </a:ext>
            </a:extLst>
          </a:blip>
          <a:srcRect l="28704" t="9524" r="28704" b="6393"/>
          <a:stretch/>
        </p:blipFill>
        <p:spPr bwMode="auto">
          <a:xfrm>
            <a:off x="5774331" y="3369461"/>
            <a:ext cx="2085218" cy="30872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509486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1279</Words>
  <Application>Microsoft Macintosh PowerPoint</Application>
  <PresentationFormat>On-screen Show (4:3)</PresentationFormat>
  <Paragraphs>115</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Anti-Bullying</vt:lpstr>
      <vt:lpstr>Bullying Categories</vt:lpstr>
      <vt:lpstr>Bully Prevention</vt:lpstr>
      <vt:lpstr>Bullying is …</vt:lpstr>
      <vt:lpstr>Bullying is not …</vt:lpstr>
      <vt:lpstr>Adding Empathy</vt:lpstr>
      <vt:lpstr>What is empathy?</vt:lpstr>
      <vt:lpstr>What does empathy look like?</vt:lpstr>
      <vt:lpstr>Discussion Break Out Groups</vt:lpstr>
      <vt:lpstr>Scenarios</vt:lpstr>
      <vt:lpstr>PowerPoint Presentation</vt:lpstr>
      <vt:lpstr>PowerPoint Presentation</vt:lpstr>
      <vt:lpstr>PowerPoint Presentation</vt:lpstr>
      <vt:lpstr>Who can use empathy?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Empathy</dc:title>
  <dc:creator>Kaylee Wilson</dc:creator>
  <cp:lastModifiedBy>Kaylee Wilson</cp:lastModifiedBy>
  <cp:revision>52</cp:revision>
  <dcterms:created xsi:type="dcterms:W3CDTF">2013-09-17T16:48:20Z</dcterms:created>
  <dcterms:modified xsi:type="dcterms:W3CDTF">2013-10-03T16:20:19Z</dcterms:modified>
</cp:coreProperties>
</file>