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62" r:id="rId4"/>
    <p:sldId id="259" r:id="rId5"/>
    <p:sldId id="267" r:id="rId6"/>
    <p:sldId id="266" r:id="rId7"/>
    <p:sldId id="260" r:id="rId8"/>
    <p:sldId id="261" r:id="rId9"/>
    <p:sldId id="264" r:id="rId10"/>
    <p:sldId id="263" r:id="rId11"/>
    <p:sldId id="268" r:id="rId12"/>
    <p:sldId id="265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2BD196C-E8A6-8E44-B8D0-9AF93DDC7586}" type="datetimeFigureOut">
              <a:rPr lang="en-US" smtClean="0"/>
              <a:pPr/>
              <a:t>11/18/12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5D4A986-7023-CD4C-81B0-4C06870EE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Communication Skills Improves Achievement:</a:t>
            </a:r>
            <a:br>
              <a:rPr lang="en-US" dirty="0" smtClean="0"/>
            </a:br>
            <a:r>
              <a:rPr lang="en-US" dirty="0" smtClean="0"/>
              <a:t>A Prevention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Samantha Fitzjarrald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do poorly on the post-tests and are referred by their teachers will be put into a small </a:t>
            </a:r>
            <a:r>
              <a:rPr lang="en-US" dirty="0" smtClean="0"/>
              <a:t>after-school group. </a:t>
            </a:r>
          </a:p>
          <a:p>
            <a:pPr lvl="1"/>
            <a:r>
              <a:rPr lang="en-US" dirty="0" smtClean="0"/>
              <a:t>Ten students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ight sessions </a:t>
            </a:r>
          </a:p>
          <a:p>
            <a:pPr lvl="1"/>
            <a:r>
              <a:rPr lang="en-US" dirty="0" smtClean="0"/>
              <a:t>45 minutes long </a:t>
            </a:r>
          </a:p>
          <a:p>
            <a:pPr lvl="1"/>
            <a:r>
              <a:rPr lang="en-US" dirty="0" smtClean="0"/>
              <a:t>They will work extensively on their communication skills through lecture, role-play, discussion, and other activities.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1600201"/>
            <a:ext cx="8042276" cy="4735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Rubric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Participation </a:t>
            </a:r>
            <a:r>
              <a:rPr lang="en-US" dirty="0" smtClean="0"/>
              <a:t>  __</a:t>
            </a:r>
            <a:r>
              <a:rPr lang="en-US" dirty="0" smtClean="0"/>
              <a:t>/</a:t>
            </a:r>
            <a:r>
              <a:rPr lang="en-US" dirty="0" smtClean="0"/>
              <a:t>8</a:t>
            </a:r>
          </a:p>
          <a:p>
            <a:r>
              <a:rPr lang="en-US" dirty="0" smtClean="0"/>
              <a:t>Completed Pre/Post Surveys     </a:t>
            </a:r>
            <a:r>
              <a:rPr lang="en-US" dirty="0" smtClean="0"/>
              <a:t> __</a:t>
            </a:r>
            <a:r>
              <a:rPr lang="en-US" dirty="0" smtClean="0"/>
              <a:t>/</a:t>
            </a:r>
            <a:r>
              <a:rPr lang="en-US" dirty="0" smtClean="0"/>
              <a:t>20</a:t>
            </a:r>
          </a:p>
          <a:p>
            <a:r>
              <a:rPr lang="en-US" dirty="0" smtClean="0"/>
              <a:t>Completed Written Reflection from </a:t>
            </a:r>
            <a:r>
              <a:rPr lang="en-US" dirty="0" smtClean="0"/>
              <a:t>Intrapersonal  __</a:t>
            </a:r>
            <a:r>
              <a:rPr lang="en-US" dirty="0" smtClean="0"/>
              <a:t>/</a:t>
            </a:r>
            <a:r>
              <a:rPr lang="en-US" dirty="0" smtClean="0"/>
              <a:t>2</a:t>
            </a:r>
          </a:p>
          <a:p>
            <a:r>
              <a:rPr lang="en-US" dirty="0" smtClean="0"/>
              <a:t>Completed Classroom Activities/</a:t>
            </a:r>
            <a:r>
              <a:rPr lang="en-US" dirty="0" smtClean="0"/>
              <a:t>Worksheets</a:t>
            </a:r>
            <a:r>
              <a:rPr lang="en-US" dirty="0" smtClean="0"/>
              <a:t> </a:t>
            </a:r>
            <a:r>
              <a:rPr lang="en-US" dirty="0" smtClean="0"/>
              <a:t>__</a:t>
            </a:r>
            <a:r>
              <a:rPr lang="en-US" dirty="0" smtClean="0"/>
              <a:t>/</a:t>
            </a:r>
            <a:r>
              <a:rPr lang="en-US" dirty="0" smtClean="0"/>
              <a:t>20</a:t>
            </a:r>
          </a:p>
          <a:p>
            <a:r>
              <a:rPr lang="en-US" b="1" dirty="0" smtClean="0"/>
              <a:t>Final </a:t>
            </a:r>
            <a:r>
              <a:rPr lang="en-US" b="1" dirty="0" smtClean="0"/>
              <a:t>Grade     __</a:t>
            </a:r>
            <a:r>
              <a:rPr lang="en-US" b="1" dirty="0" smtClean="0"/>
              <a:t>/50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Pre/Post Test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I </a:t>
            </a:r>
            <a:r>
              <a:rPr lang="en-US" dirty="0" smtClean="0"/>
              <a:t>understand the difference between interpersonal and intrapersonal communication </a:t>
            </a:r>
            <a:r>
              <a:rPr lang="en-US" dirty="0" smtClean="0"/>
              <a:t>skills.</a:t>
            </a:r>
          </a:p>
          <a:p>
            <a:pPr>
              <a:buNone/>
            </a:pPr>
            <a:r>
              <a:rPr lang="en-US" b="1" dirty="0" smtClean="0"/>
              <a:t>	Yes</a:t>
            </a:r>
            <a:r>
              <a:rPr lang="en-US" b="1" dirty="0" smtClean="0"/>
              <a:t>			No</a:t>
            </a:r>
            <a:endParaRPr lang="en-US" dirty="0" smtClean="0"/>
          </a:p>
          <a:p>
            <a:pPr lvl="0"/>
            <a:r>
              <a:rPr lang="en-US" dirty="0" smtClean="0"/>
              <a:t>I feel that I communicate well with other students.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Yes</a:t>
            </a:r>
            <a:r>
              <a:rPr lang="en-US" b="1" dirty="0" smtClean="0"/>
              <a:t>			No</a:t>
            </a:r>
            <a:endParaRPr lang="en-US" dirty="0" smtClean="0"/>
          </a:p>
          <a:p>
            <a:pPr lvl="0"/>
            <a:r>
              <a:rPr lang="en-US" dirty="0" smtClean="0"/>
              <a:t>I feel that I communicate well with my teachers.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Yes</a:t>
            </a:r>
            <a:r>
              <a:rPr lang="en-US" b="1" dirty="0" smtClean="0"/>
              <a:t>			No</a:t>
            </a:r>
            <a:endParaRPr lang="en-US" dirty="0" smtClean="0"/>
          </a:p>
          <a:p>
            <a:pPr lvl="0"/>
            <a:r>
              <a:rPr lang="en-US" dirty="0" smtClean="0"/>
              <a:t>I can listen to others as they speak without interrupting them.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Yes</a:t>
            </a:r>
            <a:r>
              <a:rPr lang="en-US" b="1" dirty="0" smtClean="0"/>
              <a:t>			No</a:t>
            </a:r>
            <a:endParaRPr lang="en-US" dirty="0" smtClean="0"/>
          </a:p>
          <a:p>
            <a:pPr lvl="0"/>
            <a:r>
              <a:rPr lang="en-US" dirty="0" smtClean="0"/>
              <a:t>I know how to work well in a group working towards a common goal.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Yes</a:t>
            </a:r>
            <a:r>
              <a:rPr lang="en-US" b="1" dirty="0" smtClean="0"/>
              <a:t>			No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American School Counselor Association (2012). The ASCA National Model: A Framework for School Counseling Programs, Third Edition. Alexandria, VA: Author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Craig-</a:t>
            </a:r>
            <a:r>
              <a:rPr lang="en-US" dirty="0" err="1" smtClean="0"/>
              <a:t>Unkefer</a:t>
            </a:r>
            <a:r>
              <a:rPr lang="en-US" dirty="0" smtClean="0"/>
              <a:t>, L. A. &amp; Kaiser, A. P. (2003). Increasing peer-directed social-communication skills of children enrolled in head start. </a:t>
            </a:r>
            <a:r>
              <a:rPr lang="en-US" i="1" dirty="0" smtClean="0"/>
              <a:t>Journal of Early Intervention, 25, </a:t>
            </a:r>
            <a:r>
              <a:rPr lang="en-US" dirty="0" smtClean="0"/>
              <a:t>229-247.</a:t>
            </a:r>
          </a:p>
          <a:p>
            <a:r>
              <a:rPr lang="en-US" dirty="0" err="1" smtClean="0"/>
              <a:t>Sugishita</a:t>
            </a:r>
            <a:r>
              <a:rPr lang="en-US" dirty="0" smtClean="0"/>
              <a:t>, S., Fukushima, K., Kasai, N., </a:t>
            </a:r>
            <a:r>
              <a:rPr lang="en-US" dirty="0" err="1" smtClean="0"/>
              <a:t>Konishi</a:t>
            </a:r>
            <a:r>
              <a:rPr lang="en-US" dirty="0" smtClean="0"/>
              <a:t>, T., Omori, K., Taguchi, &amp; T., </a:t>
            </a:r>
            <a:r>
              <a:rPr lang="en-US" dirty="0" err="1" smtClean="0"/>
              <a:t>Fugiyoshi</a:t>
            </a:r>
            <a:r>
              <a:rPr lang="en-US" dirty="0" smtClean="0"/>
              <a:t>, T. O. (2012). Language development, interpersonal communication, and academic achievement among Japanese children as assessed by the ALADJIN. </a:t>
            </a:r>
            <a:r>
              <a:rPr lang="en-US" i="1" dirty="0" smtClean="0"/>
              <a:t>Annals of Otology, </a:t>
            </a:r>
            <a:r>
              <a:rPr lang="en-US" i="1" dirty="0" err="1" smtClean="0"/>
              <a:t>Rhinology</a:t>
            </a:r>
            <a:r>
              <a:rPr lang="en-US" i="1" dirty="0" smtClean="0"/>
              <a:t>, &amp; </a:t>
            </a:r>
            <a:r>
              <a:rPr lang="en-US" i="1" dirty="0" err="1" smtClean="0"/>
              <a:t>Laryngology</a:t>
            </a:r>
            <a:r>
              <a:rPr lang="en-US" i="1" dirty="0" smtClean="0"/>
              <a:t>, 121, </a:t>
            </a:r>
            <a:r>
              <a:rPr lang="en-US" dirty="0" smtClean="0"/>
              <a:t>35-39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Wittmer</a:t>
            </a:r>
            <a:r>
              <a:rPr lang="en-US" dirty="0" smtClean="0"/>
              <a:t>, J., Thompson, D. W., &amp; </a:t>
            </a:r>
            <a:r>
              <a:rPr lang="en-US" dirty="0" err="1" smtClean="0"/>
              <a:t>Loesch</a:t>
            </a:r>
            <a:r>
              <a:rPr lang="en-US" dirty="0" smtClean="0"/>
              <a:t>, L. C. (1997). </a:t>
            </a:r>
            <a:r>
              <a:rPr lang="en-US" i="1" dirty="0" smtClean="0"/>
              <a:t>Classroom guidance activities: A sourcebook for elementary school counselor. </a:t>
            </a:r>
            <a:r>
              <a:rPr lang="en-US" dirty="0" smtClean="0"/>
              <a:t>Minneapolis, MN: Educational Media Corporation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Yahaya</a:t>
            </a:r>
            <a:r>
              <a:rPr lang="en-US" dirty="0" smtClean="0"/>
              <a:t>, A. &amp; </a:t>
            </a:r>
            <a:r>
              <a:rPr lang="en-US" dirty="0" err="1" smtClean="0"/>
              <a:t>Ramli</a:t>
            </a:r>
            <a:r>
              <a:rPr lang="en-US" dirty="0" smtClean="0"/>
              <a:t>, J. (2009). The relationship between self-concept and communication skills towards academic achievement among secondary school students in Johor </a:t>
            </a:r>
            <a:r>
              <a:rPr lang="en-US" dirty="0" err="1" smtClean="0"/>
              <a:t>Bahru</a:t>
            </a:r>
            <a:r>
              <a:rPr lang="en-US" dirty="0" smtClean="0"/>
              <a:t>. </a:t>
            </a:r>
            <a:r>
              <a:rPr lang="en-US" i="1" dirty="0" smtClean="0"/>
              <a:t>International Journal of Psychology Studies, 1, </a:t>
            </a:r>
            <a:r>
              <a:rPr lang="en-US" dirty="0" smtClean="0"/>
              <a:t>25-34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en-US" sz="3200" dirty="0" smtClean="0"/>
              <a:t>	The </a:t>
            </a:r>
            <a:r>
              <a:rPr lang="en-US" sz="3200" dirty="0" smtClean="0"/>
              <a:t>mission of Muncie Community Schools is to provide a quality educational environment that allows every student to maximize his or her potential and upon graduation, possess the basic skills necessary to be a positive, productive, contributing member of society.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 &amp;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US" dirty="0" smtClean="0"/>
              <a:t>We agree that communication skills are essential to the academic achievement of students.</a:t>
            </a:r>
          </a:p>
          <a:p>
            <a:r>
              <a:rPr lang="en-US" dirty="0" smtClean="0"/>
              <a:t>We agree that different types of skills (interpersonal, intrapersonal, nonverbal, &amp; active listening) need to be understood for the best chance of improving academic achievement.</a:t>
            </a:r>
          </a:p>
          <a:p>
            <a:r>
              <a:rPr lang="en-US" dirty="0" smtClean="0"/>
              <a:t>We agree that a basic understanding of these will help the relationship between students and their teachers/classmates.</a:t>
            </a:r>
            <a:endParaRPr lang="en-US" dirty="0" smtClean="0"/>
          </a:p>
          <a:p>
            <a:r>
              <a:rPr lang="en-US" dirty="0" smtClean="0"/>
              <a:t>Our overall goal is for this program to improve the grades of the students and their testing results. That will show that this program is a success.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Interpersonal Communication Skills Research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14312"/>
            <a:ext cx="8042276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Children should be able to demonstrate well-developed </a:t>
            </a:r>
            <a:r>
              <a:rPr lang="en-US" dirty="0" smtClean="0"/>
              <a:t>interpersonal skills by ages 5-6.</a:t>
            </a:r>
          </a:p>
          <a:p>
            <a:r>
              <a:rPr lang="en-US" dirty="0" smtClean="0"/>
              <a:t>Different language domains play different roles in interpersonal communication skills, which leads to different types of </a:t>
            </a:r>
            <a:r>
              <a:rPr lang="en-US" dirty="0" smtClean="0"/>
              <a:t>achievement.</a:t>
            </a:r>
          </a:p>
          <a:p>
            <a:r>
              <a:rPr lang="en-US" dirty="0" smtClean="0"/>
              <a:t>Higher interpersonal communication skills lead to higher development of language, which leads to higher achievement.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412" dirty="0" err="1" smtClean="0"/>
              <a:t>Sugishita</a:t>
            </a:r>
            <a:r>
              <a:rPr lang="en-US" sz="1412" dirty="0" smtClean="0"/>
              <a:t>, S., Fukushima, K., Kasai, N., </a:t>
            </a:r>
            <a:r>
              <a:rPr lang="en-US" sz="1412" dirty="0" err="1" smtClean="0"/>
              <a:t>Konishi</a:t>
            </a:r>
            <a:r>
              <a:rPr lang="en-US" sz="1412" dirty="0" smtClean="0"/>
              <a:t>, T., Omori, K., Taguchi, &amp; T., </a:t>
            </a:r>
            <a:r>
              <a:rPr lang="en-US" sz="1412" dirty="0" err="1" smtClean="0"/>
              <a:t>Fugiyoshi</a:t>
            </a:r>
            <a:r>
              <a:rPr lang="en-US" sz="1412" dirty="0" smtClean="0"/>
              <a:t>, T. O. (2012). Language development, interpersonal communication, and academic achievement among Japanese children as assessed by the ALADJIN. </a:t>
            </a:r>
            <a:r>
              <a:rPr lang="en-US" sz="1412" i="1" dirty="0" smtClean="0"/>
              <a:t>Annals of Otology, </a:t>
            </a:r>
            <a:r>
              <a:rPr lang="en-US" sz="1412" i="1" dirty="0" err="1" smtClean="0"/>
              <a:t>Rhinology</a:t>
            </a:r>
            <a:r>
              <a:rPr lang="en-US" sz="1412" i="1" dirty="0" smtClean="0"/>
              <a:t>, &amp; </a:t>
            </a:r>
            <a:r>
              <a:rPr lang="en-US" sz="1412" i="1" dirty="0" err="1" smtClean="0"/>
              <a:t>Laryngology</a:t>
            </a:r>
            <a:r>
              <a:rPr lang="en-US" sz="1412" i="1" dirty="0" smtClean="0"/>
              <a:t>, 121, </a:t>
            </a:r>
            <a:r>
              <a:rPr lang="en-US" sz="1412" dirty="0" smtClean="0"/>
              <a:t>35-39</a:t>
            </a:r>
            <a:r>
              <a:rPr lang="en-US" sz="1412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Interpersonal Communication Skills </a:t>
            </a:r>
            <a:r>
              <a:rPr lang="en-US" sz="3600" dirty="0" smtClean="0"/>
              <a:t>Research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Interpersonal skills are essential for communicating, discussing, and exchanging ideas effectively with teachers and peers.</a:t>
            </a:r>
          </a:p>
          <a:p>
            <a:pPr lvl="1"/>
            <a:r>
              <a:rPr lang="en-US" dirty="0" smtClean="0"/>
              <a:t>Without these the students often struggle with the learning process as a whole.</a:t>
            </a:r>
          </a:p>
          <a:p>
            <a:r>
              <a:rPr lang="en-US" dirty="0" smtClean="0"/>
              <a:t>14.4% of students are at a high level of interpersonal skills, 85% at a moderate level, and .6% are at a low level. The low level would be the focus of most interest and action.</a:t>
            </a:r>
          </a:p>
          <a:p>
            <a:r>
              <a:rPr lang="en-US" dirty="0" smtClean="0"/>
              <a:t>Interpersonal Skills do not affect self-concept, but do affect achievement.</a:t>
            </a:r>
          </a:p>
          <a:p>
            <a:pPr>
              <a:buNone/>
            </a:pPr>
            <a:r>
              <a:rPr lang="en-US" sz="1412" dirty="0" err="1" smtClean="0"/>
              <a:t>Yahaya</a:t>
            </a:r>
            <a:r>
              <a:rPr lang="en-US" sz="1412" dirty="0" smtClean="0"/>
              <a:t>, A. &amp; </a:t>
            </a:r>
            <a:r>
              <a:rPr lang="en-US" sz="1412" dirty="0" err="1" smtClean="0"/>
              <a:t>Ramli</a:t>
            </a:r>
            <a:r>
              <a:rPr lang="en-US" sz="1412" dirty="0" smtClean="0"/>
              <a:t>, J. (2009). The relationship between self-concept and communication skills towards academic achievement among secondary school students in Johor </a:t>
            </a:r>
            <a:r>
              <a:rPr lang="en-US" sz="1412" dirty="0" err="1" smtClean="0"/>
              <a:t>Bahru</a:t>
            </a:r>
            <a:r>
              <a:rPr lang="en-US" sz="1412" dirty="0" smtClean="0"/>
              <a:t>. </a:t>
            </a:r>
            <a:r>
              <a:rPr lang="en-US" sz="1412" i="1" dirty="0" smtClean="0"/>
              <a:t>International Journal of Psychology Studies, 1, </a:t>
            </a:r>
            <a:r>
              <a:rPr lang="en-US" sz="1412" dirty="0" smtClean="0"/>
              <a:t>25-34.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Social-Communication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Young students, as early as head starts, need to understand social-communication skills &amp; how to interact with other students to achieve.</a:t>
            </a:r>
          </a:p>
          <a:p>
            <a:r>
              <a:rPr lang="en-US" dirty="0" smtClean="0"/>
              <a:t>Interventions could include role-playing in social situations with play scenarios to increase their social-communication skills.</a:t>
            </a:r>
          </a:p>
          <a:p>
            <a:r>
              <a:rPr lang="en-US" dirty="0" smtClean="0"/>
              <a:t>Important to understand the importance of establishing eye contact, initiating, maintaining a joint topic of conversation, turn-taking, &amp; being responsive.</a:t>
            </a:r>
          </a:p>
          <a:p>
            <a:r>
              <a:rPr lang="en-US" b="1" dirty="0" smtClean="0"/>
              <a:t>“Children with social-communicative skill deficits are subject to academic &amp; behavioral difficulties, &amp; may be more likely to experience a variety of poor adult outcomes, including antisocial behavior &amp; serious psychiatric disturbances.”</a:t>
            </a:r>
            <a:endParaRPr lang="en-US" sz="1548" b="1" dirty="0" smtClean="0"/>
          </a:p>
          <a:p>
            <a:pPr>
              <a:buNone/>
            </a:pPr>
            <a:r>
              <a:rPr lang="en-US" sz="1548" dirty="0" smtClean="0"/>
              <a:t>Craig</a:t>
            </a:r>
            <a:r>
              <a:rPr lang="en-US" sz="1548" dirty="0" smtClean="0"/>
              <a:t>-</a:t>
            </a:r>
            <a:r>
              <a:rPr lang="en-US" sz="1548" dirty="0" err="1" smtClean="0"/>
              <a:t>Unkefer</a:t>
            </a:r>
            <a:r>
              <a:rPr lang="en-US" sz="1548" dirty="0" smtClean="0"/>
              <a:t>, L. A. &amp; Kaiser, A. P. (2003). Increasing peer-directed social-communication skills of children enrolled in head start. </a:t>
            </a:r>
            <a:r>
              <a:rPr lang="en-US" sz="1548" i="1" dirty="0" smtClean="0"/>
              <a:t>Journal of Early Intervention, 25, </a:t>
            </a:r>
            <a:r>
              <a:rPr lang="en-US" sz="1548" dirty="0" smtClean="0"/>
              <a:t>229-</a:t>
            </a:r>
            <a:r>
              <a:rPr lang="en-US" sz="1548" dirty="0" smtClean="0"/>
              <a:t>247.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ASCA National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10000"/>
          </a:bodyPr>
          <a:lstStyle/>
          <a:p>
            <a:pPr algn="ctr">
              <a:buNone/>
            </a:pPr>
            <a:r>
              <a:rPr lang="en-US" sz="3027" b="1" dirty="0" smtClean="0"/>
              <a:t>Domains: Academic, Personal/Social</a:t>
            </a:r>
          </a:p>
          <a:p>
            <a:r>
              <a:rPr lang="en-US" i="1" dirty="0" smtClean="0"/>
              <a:t>A:A1.5</a:t>
            </a:r>
            <a:r>
              <a:rPr lang="en-US" dirty="0" smtClean="0"/>
              <a:t> </a:t>
            </a:r>
            <a:r>
              <a:rPr lang="en-US" dirty="0" smtClean="0"/>
              <a:t>identify attitudes and behaviors that lead to successful learning </a:t>
            </a:r>
          </a:p>
          <a:p>
            <a:r>
              <a:rPr lang="en-US" i="1" dirty="0" smtClean="0"/>
              <a:t>A:A2.3</a:t>
            </a:r>
            <a:r>
              <a:rPr lang="en-US" dirty="0" smtClean="0"/>
              <a:t> use communication skills to know when and how to ask for help when needed </a:t>
            </a:r>
          </a:p>
          <a:p>
            <a:r>
              <a:rPr lang="en-US" i="1" dirty="0" smtClean="0"/>
              <a:t>A:A3.2</a:t>
            </a:r>
            <a:r>
              <a:rPr lang="en-US" dirty="0" smtClean="0"/>
              <a:t> demonstrate the ability to work independently, as well as the ability to work cooperatively with other students </a:t>
            </a:r>
          </a:p>
          <a:p>
            <a:r>
              <a:rPr lang="en-US" i="1" dirty="0" smtClean="0"/>
              <a:t>PS:A2.6</a:t>
            </a:r>
            <a:r>
              <a:rPr lang="en-US" dirty="0" smtClean="0"/>
              <a:t> use effective communication skills</a:t>
            </a:r>
          </a:p>
          <a:p>
            <a:r>
              <a:rPr lang="en-US" i="1" dirty="0" smtClean="0"/>
              <a:t>PS:A2.7</a:t>
            </a:r>
            <a:r>
              <a:rPr lang="en-US" dirty="0" smtClean="0"/>
              <a:t> know that communication involves speaking, listening, and nonverbal behavior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en-US" sz="3200" b="1" dirty="0" smtClean="0"/>
              <a:t>Interpersonal Communication</a:t>
            </a:r>
          </a:p>
          <a:p>
            <a:pPr algn="ctr">
              <a:spcAft>
                <a:spcPts val="1800"/>
              </a:spcAft>
              <a:buNone/>
            </a:pPr>
            <a:r>
              <a:rPr lang="en-US" sz="3200" b="1" dirty="0" smtClean="0"/>
              <a:t>Intrapersonal Communication</a:t>
            </a:r>
          </a:p>
          <a:p>
            <a:pPr algn="ctr">
              <a:spcAft>
                <a:spcPts val="1800"/>
              </a:spcAft>
              <a:buNone/>
            </a:pPr>
            <a:r>
              <a:rPr lang="en-US" sz="3200" b="1" dirty="0" smtClean="0"/>
              <a:t>Nonverbal Communication</a:t>
            </a:r>
          </a:p>
          <a:p>
            <a:pPr algn="ctr">
              <a:spcAft>
                <a:spcPts val="1800"/>
              </a:spcAft>
              <a:buNone/>
            </a:pPr>
            <a:r>
              <a:rPr lang="en-US" sz="3200" b="1" dirty="0" smtClean="0"/>
              <a:t>Active Listening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continue to be monitored by their teachers. Teachers will refer students to the after-school group as necessary.</a:t>
            </a:r>
          </a:p>
          <a:p>
            <a:r>
              <a:rPr lang="en-US" dirty="0" smtClean="0"/>
              <a:t>School counselor will do a lesson over these skills each quarter to make sure students are improving &amp; retaining information.</a:t>
            </a:r>
          </a:p>
          <a:p>
            <a:r>
              <a:rPr lang="en-US" dirty="0" smtClean="0"/>
              <a:t>Use immediate data from pre/post tests &amp; student rubrics. Long-term results can be taken from test scores and grades.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765</TotalTime>
  <Words>1162</Words>
  <Application>Microsoft Macintosh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Improving Communication Skills Improves Achievement: A Prevention Program</vt:lpstr>
      <vt:lpstr>Mission Statement</vt:lpstr>
      <vt:lpstr>Beliefs &amp; Philosophy</vt:lpstr>
      <vt:lpstr>Interpersonal Communication Skills Research</vt:lpstr>
      <vt:lpstr>Interpersonal Communication Skills Research 2</vt:lpstr>
      <vt:lpstr>Social-Communication Skills</vt:lpstr>
      <vt:lpstr>ASCA National Standards</vt:lpstr>
      <vt:lpstr>Guidance Curriculum</vt:lpstr>
      <vt:lpstr>Management System</vt:lpstr>
      <vt:lpstr>Small Group</vt:lpstr>
      <vt:lpstr>Action Plan</vt:lpstr>
      <vt:lpstr>Accountability</vt:lpstr>
      <vt:lpstr>References</vt:lpstr>
    </vt:vector>
  </TitlesOfParts>
  <Company>Ball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Communication Skills Are Essential To Achievement</dc:title>
  <dc:creator>Samantha Fitzjarrald</dc:creator>
  <cp:lastModifiedBy>Samantha Fitzjarrald</cp:lastModifiedBy>
  <cp:revision>51</cp:revision>
  <dcterms:created xsi:type="dcterms:W3CDTF">2012-11-18T16:52:01Z</dcterms:created>
  <dcterms:modified xsi:type="dcterms:W3CDTF">2012-11-18T23:08:21Z</dcterms:modified>
</cp:coreProperties>
</file>