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</p:sldMasterIdLst>
  <p:sldIdLst>
    <p:sldId id="256" r:id="rId2"/>
    <p:sldId id="257" r:id="rId3"/>
    <p:sldId id="258" r:id="rId4"/>
    <p:sldId id="263" r:id="rId5"/>
    <p:sldId id="259" r:id="rId6"/>
    <p:sldId id="260" r:id="rId7"/>
    <p:sldId id="261" r:id="rId8"/>
    <p:sldId id="262" r:id="rId9"/>
    <p:sldId id="264" r:id="rId10"/>
    <p:sldId id="265" r:id="rId11"/>
    <p:sldId id="266" r:id="rId12"/>
    <p:sldId id="267" r:id="rId13"/>
    <p:sldId id="268" r:id="rId14"/>
    <p:sldId id="269" r:id="rId15"/>
    <p:sldId id="271" r:id="rId16"/>
    <p:sldId id="272" r:id="rId17"/>
    <p:sldId id="273" r:id="rId18"/>
    <p:sldId id="270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90" y="7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7A79C5E0-8E1B-4C6C-99CA-8CD24AF0ED20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ABDC94CE-2FD9-476F-AFE3-76F6D4E538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41295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9C5E0-8E1B-4C6C-99CA-8CD24AF0ED20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C94CE-2FD9-476F-AFE3-76F6D4E538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74318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7A79C5E0-8E1B-4C6C-99CA-8CD24AF0ED20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ABDC94CE-2FD9-476F-AFE3-76F6D4E538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38231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7A79C5E0-8E1B-4C6C-99CA-8CD24AF0ED20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ABDC94CE-2FD9-476F-AFE3-76F6D4E5382A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475279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7A79C5E0-8E1B-4C6C-99CA-8CD24AF0ED20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ABDC94CE-2FD9-476F-AFE3-76F6D4E538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27003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9C5E0-8E1B-4C6C-99CA-8CD24AF0ED20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C94CE-2FD9-476F-AFE3-76F6D4E538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06741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9C5E0-8E1B-4C6C-99CA-8CD24AF0ED20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C94CE-2FD9-476F-AFE3-76F6D4E538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447265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9C5E0-8E1B-4C6C-99CA-8CD24AF0ED20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C94CE-2FD9-476F-AFE3-76F6D4E538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674832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7A79C5E0-8E1B-4C6C-99CA-8CD24AF0ED20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ABDC94CE-2FD9-476F-AFE3-76F6D4E538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4017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9C5E0-8E1B-4C6C-99CA-8CD24AF0ED20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C94CE-2FD9-476F-AFE3-76F6D4E538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56943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7A79C5E0-8E1B-4C6C-99CA-8CD24AF0ED20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ABDC94CE-2FD9-476F-AFE3-76F6D4E538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02630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9C5E0-8E1B-4C6C-99CA-8CD24AF0ED20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C94CE-2FD9-476F-AFE3-76F6D4E538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0986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9C5E0-8E1B-4C6C-99CA-8CD24AF0ED20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C94CE-2FD9-476F-AFE3-76F6D4E538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97365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9C5E0-8E1B-4C6C-99CA-8CD24AF0ED20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C94CE-2FD9-476F-AFE3-76F6D4E538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9971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9C5E0-8E1B-4C6C-99CA-8CD24AF0ED20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C94CE-2FD9-476F-AFE3-76F6D4E538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0607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9C5E0-8E1B-4C6C-99CA-8CD24AF0ED20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C94CE-2FD9-476F-AFE3-76F6D4E538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49532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9C5E0-8E1B-4C6C-99CA-8CD24AF0ED20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C94CE-2FD9-476F-AFE3-76F6D4E538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90781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79C5E0-8E1B-4C6C-99CA-8CD24AF0ED20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DC94CE-2FD9-476F-AFE3-76F6D4E538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60092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  <p:sldLayoutId id="2147483720" r:id="rId13"/>
    <p:sldLayoutId id="2147483721" r:id="rId14"/>
    <p:sldLayoutId id="2147483722" r:id="rId15"/>
    <p:sldLayoutId id="2147483723" r:id="rId16"/>
    <p:sldLayoutId id="2147483724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Creating Your Four Year Plan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8235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Choose the science classes you want to take each year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685800" y="2183802"/>
            <a:ext cx="5311775" cy="4034883"/>
          </a:xfrm>
        </p:spPr>
        <p:txBody>
          <a:bodyPr>
            <a:normAutofit fontScale="92500" lnSpcReduction="20000"/>
          </a:bodyPr>
          <a:lstStyle/>
          <a:p>
            <a:r>
              <a:rPr lang="en-US" sz="2400" b="1" dirty="0" smtClean="0"/>
              <a:t>9</a:t>
            </a:r>
            <a:r>
              <a:rPr lang="en-US" sz="2400" b="1" baseline="30000" dirty="0" smtClean="0"/>
              <a:t>th</a:t>
            </a:r>
            <a:r>
              <a:rPr lang="en-US" sz="2400" b="1" dirty="0" smtClean="0"/>
              <a:t> Grade</a:t>
            </a:r>
          </a:p>
          <a:p>
            <a:pPr lvl="1"/>
            <a:r>
              <a:rPr lang="en-US" sz="2400" dirty="0" smtClean="0"/>
              <a:t>Biology</a:t>
            </a:r>
          </a:p>
          <a:p>
            <a:pPr lvl="1"/>
            <a:r>
              <a:rPr lang="en-US" sz="2400" dirty="0" smtClean="0"/>
              <a:t>Biology IB</a:t>
            </a:r>
          </a:p>
          <a:p>
            <a:pPr marL="457200" lvl="1" indent="0">
              <a:buNone/>
            </a:pPr>
            <a:endParaRPr lang="en-US" sz="2400" dirty="0" smtClean="0"/>
          </a:p>
          <a:p>
            <a:r>
              <a:rPr lang="en-US" sz="2400" b="1" dirty="0" smtClean="0"/>
              <a:t>10</a:t>
            </a:r>
            <a:r>
              <a:rPr lang="en-US" sz="2400" b="1" baseline="30000" dirty="0" smtClean="0"/>
              <a:t>th</a:t>
            </a:r>
            <a:r>
              <a:rPr lang="en-US" sz="2400" b="1" dirty="0" smtClean="0"/>
              <a:t> Grade</a:t>
            </a:r>
          </a:p>
          <a:p>
            <a:pPr lvl="1"/>
            <a:r>
              <a:rPr lang="en-US" sz="2400" dirty="0" smtClean="0"/>
              <a:t>Integrated Chemistry/Physics</a:t>
            </a:r>
          </a:p>
          <a:p>
            <a:pPr lvl="1"/>
            <a:r>
              <a:rPr lang="en-US" sz="2400" dirty="0" smtClean="0"/>
              <a:t>General Chemistry</a:t>
            </a:r>
          </a:p>
          <a:p>
            <a:pPr lvl="1"/>
            <a:r>
              <a:rPr lang="en-US" sz="2400" dirty="0" smtClean="0"/>
              <a:t>College Prep Chemistry</a:t>
            </a:r>
          </a:p>
          <a:p>
            <a:pPr lvl="1"/>
            <a:r>
              <a:rPr lang="en-US" sz="2400" dirty="0" smtClean="0"/>
              <a:t>Physics</a:t>
            </a:r>
          </a:p>
          <a:p>
            <a:pPr lvl="1"/>
            <a:r>
              <a:rPr lang="en-US" sz="2400" dirty="0" smtClean="0"/>
              <a:t>Physics I AP</a:t>
            </a:r>
          </a:p>
          <a:p>
            <a:pPr lvl="1"/>
            <a:r>
              <a:rPr lang="en-US" sz="2400" dirty="0" smtClean="0"/>
              <a:t>AP Environmental Science</a:t>
            </a:r>
          </a:p>
          <a:p>
            <a:pPr lvl="1"/>
            <a:r>
              <a:rPr lang="en-US" sz="2400" dirty="0" smtClean="0"/>
              <a:t>Chemistry IB 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183802"/>
            <a:ext cx="5334000" cy="4034883"/>
          </a:xfrm>
        </p:spPr>
        <p:txBody>
          <a:bodyPr>
            <a:normAutofit fontScale="92500" lnSpcReduction="10000"/>
          </a:bodyPr>
          <a:lstStyle/>
          <a:p>
            <a:r>
              <a:rPr lang="en-US" sz="2400" b="1" dirty="0" smtClean="0"/>
              <a:t>11</a:t>
            </a:r>
            <a:r>
              <a:rPr lang="en-US" sz="2400" b="1" baseline="30000" dirty="0" smtClean="0"/>
              <a:t>th</a:t>
            </a:r>
            <a:r>
              <a:rPr lang="en-US" sz="2400" b="1" dirty="0" smtClean="0"/>
              <a:t>/12</a:t>
            </a:r>
            <a:r>
              <a:rPr lang="en-US" sz="2400" b="1" baseline="30000" dirty="0" smtClean="0"/>
              <a:t>th</a:t>
            </a:r>
            <a:r>
              <a:rPr lang="en-US" sz="2400" b="1" dirty="0" smtClean="0"/>
              <a:t> Grade</a:t>
            </a:r>
          </a:p>
          <a:p>
            <a:pPr lvl="1"/>
            <a:r>
              <a:rPr lang="en-US" sz="2400" dirty="0" smtClean="0"/>
              <a:t>Earth Science</a:t>
            </a:r>
          </a:p>
          <a:p>
            <a:pPr lvl="1"/>
            <a:r>
              <a:rPr lang="en-US" sz="2400" dirty="0" smtClean="0"/>
              <a:t>Physics</a:t>
            </a:r>
          </a:p>
          <a:p>
            <a:pPr lvl="1"/>
            <a:r>
              <a:rPr lang="en-US" sz="2400" dirty="0" smtClean="0"/>
              <a:t>Human Genetics</a:t>
            </a:r>
          </a:p>
          <a:p>
            <a:pPr lvl="1"/>
            <a:r>
              <a:rPr lang="en-US" sz="2400" dirty="0" smtClean="0"/>
              <a:t>Meteorology</a:t>
            </a:r>
          </a:p>
          <a:p>
            <a:pPr lvl="1"/>
            <a:r>
              <a:rPr lang="en-US" sz="2400" dirty="0" smtClean="0"/>
              <a:t>Astronomy</a:t>
            </a:r>
          </a:p>
          <a:p>
            <a:pPr lvl="1"/>
            <a:r>
              <a:rPr lang="en-US" sz="2400" dirty="0" smtClean="0"/>
              <a:t>AP Biology</a:t>
            </a:r>
          </a:p>
          <a:p>
            <a:pPr lvl="1"/>
            <a:r>
              <a:rPr lang="en-US" sz="2400" dirty="0" smtClean="0"/>
              <a:t>AP Chemistry</a:t>
            </a:r>
          </a:p>
          <a:p>
            <a:pPr lvl="1"/>
            <a:r>
              <a:rPr lang="en-US" sz="2400" dirty="0" smtClean="0"/>
              <a:t>AP Environmental Science</a:t>
            </a:r>
          </a:p>
          <a:p>
            <a:pPr lvl="1"/>
            <a:r>
              <a:rPr lang="en-US" sz="2400" dirty="0" smtClean="0"/>
              <a:t>Physics I or II AP</a:t>
            </a:r>
          </a:p>
          <a:p>
            <a:pPr lvl="1"/>
            <a:r>
              <a:rPr lang="en-US" sz="2400" dirty="0" smtClean="0"/>
              <a:t>Biology SL, HL IB</a:t>
            </a:r>
          </a:p>
          <a:p>
            <a:pPr lvl="1"/>
            <a:r>
              <a:rPr lang="en-US" sz="2400" dirty="0" smtClean="0"/>
              <a:t>Physics HL IB</a:t>
            </a:r>
          </a:p>
        </p:txBody>
      </p:sp>
    </p:spTree>
    <p:extLst>
      <p:ext uri="{BB962C8B-B14F-4D97-AF65-F5344CB8AC3E}">
        <p14:creationId xmlns:p14="http://schemas.microsoft.com/office/powerpoint/2010/main" val="2441517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Choose the social studies classes you want to take each year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4000" b="1" dirty="0" smtClean="0"/>
              <a:t>10</a:t>
            </a:r>
            <a:r>
              <a:rPr lang="en-US" sz="4000" b="1" baseline="30000" dirty="0" smtClean="0"/>
              <a:t>th</a:t>
            </a:r>
            <a:r>
              <a:rPr lang="en-US" sz="4000" b="1" dirty="0" smtClean="0"/>
              <a:t> Grade</a:t>
            </a:r>
            <a:r>
              <a:rPr lang="en-US" sz="4000" dirty="0" smtClean="0"/>
              <a:t>	</a:t>
            </a:r>
            <a:endParaRPr lang="en-US" sz="4000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half" idx="15"/>
          </p:nvPr>
        </p:nvSpPr>
        <p:spPr/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World History or Geography if not previously taken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AP Gov’t/Econ IB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Gov’t/Econ IB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Elective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AP Human Geography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z="4000" b="1" dirty="0" smtClean="0"/>
              <a:t>11</a:t>
            </a:r>
            <a:r>
              <a:rPr lang="en-US" sz="4000" b="1" baseline="30000" dirty="0" smtClean="0"/>
              <a:t>th</a:t>
            </a:r>
            <a:r>
              <a:rPr lang="en-US" sz="4000" b="1" dirty="0" smtClean="0"/>
              <a:t> Grade</a:t>
            </a:r>
            <a:endParaRPr lang="en-US" sz="4000" b="1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half" idx="16"/>
          </p:nvPr>
        </p:nvSpPr>
        <p:spPr/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US History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AP US History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Hist. of Americas 1 HL IB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Electives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AP Human Geography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Sociology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Psychology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AP Psychology</a:t>
            </a:r>
            <a:endParaRPr lang="en-US" sz="2000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sz="4000" b="1" dirty="0" smtClean="0"/>
              <a:t>12</a:t>
            </a:r>
            <a:r>
              <a:rPr lang="en-US" sz="4000" b="1" baseline="30000" dirty="0" smtClean="0"/>
              <a:t>th</a:t>
            </a:r>
            <a:r>
              <a:rPr lang="en-US" sz="4000" b="1" dirty="0" smtClean="0"/>
              <a:t> Grade</a:t>
            </a:r>
            <a:endParaRPr lang="en-US" sz="4000" b="1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half" idx="17"/>
          </p:nvPr>
        </p:nvSpPr>
        <p:spPr/>
        <p:txBody>
          <a:bodyPr>
            <a:normAutofit fontScale="85000" lnSpcReduction="20000"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US Government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AP US Government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Economics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AP Economics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Hist. of Americas 2 HL IB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Electives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200" dirty="0" smtClean="0"/>
              <a:t>AP Human Geography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200" dirty="0" smtClean="0"/>
              <a:t>Sociology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200" dirty="0" smtClean="0"/>
              <a:t>Psychology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200" dirty="0" smtClean="0"/>
              <a:t>AP Psychology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71632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7634" y="346092"/>
            <a:ext cx="8610599" cy="1303867"/>
          </a:xfrm>
        </p:spPr>
        <p:txBody>
          <a:bodyPr/>
          <a:lstStyle/>
          <a:p>
            <a:r>
              <a:rPr lang="en-US" dirty="0" smtClean="0"/>
              <a:t>Choose the directed electives you want to take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3949" y="1341299"/>
            <a:ext cx="3456432" cy="617320"/>
          </a:xfrm>
        </p:spPr>
        <p:txBody>
          <a:bodyPr/>
          <a:lstStyle/>
          <a:p>
            <a:r>
              <a:rPr lang="en-US" sz="2800" b="1" dirty="0" smtClean="0"/>
              <a:t>Fine Arts</a:t>
            </a:r>
            <a:endParaRPr lang="en-US" sz="2800" b="1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3949" y="2079499"/>
            <a:ext cx="3456432" cy="4443707"/>
          </a:xfrm>
        </p:spPr>
        <p:txBody>
          <a:bodyPr>
            <a:no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 smtClean="0"/>
              <a:t>Intro 2-D Art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 smtClean="0"/>
              <a:t>Intro 3-D Art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 smtClean="0"/>
              <a:t>Drawing/Painting 1, 2, 3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 smtClean="0"/>
              <a:t>Ceramics 1, 2, 3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 smtClean="0"/>
              <a:t>AP Studio Art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 smtClean="0"/>
              <a:t>Theatre Arts/</a:t>
            </a:r>
            <a:r>
              <a:rPr lang="en-US" sz="1800" dirty="0" err="1" smtClean="0"/>
              <a:t>Adv</a:t>
            </a:r>
            <a:r>
              <a:rPr lang="en-US" sz="1800" dirty="0" smtClean="0"/>
              <a:t> Theatre Arts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 smtClean="0"/>
              <a:t>Choir, Band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 smtClean="0"/>
              <a:t>Visual/Theatre (</a:t>
            </a:r>
            <a:r>
              <a:rPr lang="en-US" sz="1800" dirty="0" err="1" smtClean="0"/>
              <a:t>Adv</a:t>
            </a:r>
            <a:r>
              <a:rPr lang="en-US" sz="1800" dirty="0" smtClean="0"/>
              <a:t>) Arts IB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 smtClean="0"/>
              <a:t>Color/Winter Guard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 smtClean="0"/>
              <a:t>AP Music Theory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 smtClean="0"/>
              <a:t>Visual Arts SL/HL IB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 smtClean="0"/>
              <a:t>Music SL IB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6858" y="1917473"/>
            <a:ext cx="3456432" cy="626534"/>
          </a:xfrm>
        </p:spPr>
        <p:txBody>
          <a:bodyPr/>
          <a:lstStyle/>
          <a:p>
            <a:r>
              <a:rPr lang="en-US" sz="2800" b="1" dirty="0" smtClean="0"/>
              <a:t>World Languages</a:t>
            </a:r>
            <a:endParaRPr lang="en-US" sz="2800" b="1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16"/>
          </p:nvPr>
        </p:nvSpPr>
        <p:spPr>
          <a:xfrm>
            <a:off x="4373845" y="2607340"/>
            <a:ext cx="3456432" cy="3314618"/>
          </a:xfrm>
        </p:spPr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Spanish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French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German</a:t>
            </a:r>
            <a:endParaRPr lang="en-US" sz="2400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8051801" y="1921263"/>
            <a:ext cx="3456432" cy="626534"/>
          </a:xfrm>
        </p:spPr>
        <p:txBody>
          <a:bodyPr/>
          <a:lstStyle/>
          <a:p>
            <a:r>
              <a:rPr lang="en-US" sz="2800" b="1" dirty="0" smtClean="0"/>
              <a:t>Technical/Career</a:t>
            </a:r>
            <a:endParaRPr lang="en-US" sz="2800" b="1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half" idx="17"/>
          </p:nvPr>
        </p:nvSpPr>
        <p:spPr>
          <a:xfrm>
            <a:off x="8051801" y="2607826"/>
            <a:ext cx="3456432" cy="3314132"/>
          </a:xfrm>
        </p:spPr>
        <p:txBody>
          <a:bodyPr>
            <a:normAutofit fontScale="92500"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Prep College/Careers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Personal Finance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Intro to Business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Intro to Construction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Career Center Courses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Communications IB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94136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electives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1"/>
          </p:nvPr>
        </p:nvSpPr>
        <p:spPr>
          <a:xfrm>
            <a:off x="460330" y="2194558"/>
            <a:ext cx="5711869" cy="4024125"/>
          </a:xfrm>
        </p:spPr>
        <p:txBody>
          <a:bodyPr>
            <a:normAutofit/>
          </a:bodyPr>
          <a:lstStyle/>
          <a:p>
            <a:r>
              <a:rPr lang="en-US" sz="3200" dirty="0" smtClean="0"/>
              <a:t>Nutrition/Wellness</a:t>
            </a:r>
          </a:p>
          <a:p>
            <a:r>
              <a:rPr lang="en-US" sz="3200" dirty="0" smtClean="0"/>
              <a:t>Advanced Nutrition/Wellness</a:t>
            </a:r>
          </a:p>
          <a:p>
            <a:r>
              <a:rPr lang="en-US" sz="3200" dirty="0" smtClean="0"/>
              <a:t>Advanced Weights</a:t>
            </a:r>
          </a:p>
          <a:p>
            <a:r>
              <a:rPr lang="en-US" sz="3200" dirty="0" smtClean="0"/>
              <a:t>Advanced Swimming</a:t>
            </a:r>
          </a:p>
          <a:p>
            <a:r>
              <a:rPr lang="en-US" sz="3200" dirty="0" smtClean="0"/>
              <a:t>School Paper</a:t>
            </a:r>
          </a:p>
          <a:p>
            <a:r>
              <a:rPr lang="en-US" sz="3200" dirty="0" smtClean="0"/>
              <a:t>School Yearbook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Etymology</a:t>
            </a:r>
          </a:p>
          <a:p>
            <a:r>
              <a:rPr lang="en-US" sz="3200" dirty="0"/>
              <a:t>Speech/Debate</a:t>
            </a:r>
          </a:p>
          <a:p>
            <a:r>
              <a:rPr lang="en-US" sz="3200" dirty="0"/>
              <a:t>Journalism</a:t>
            </a:r>
          </a:p>
          <a:p>
            <a:r>
              <a:rPr lang="en-US" sz="3200" dirty="0"/>
              <a:t>Service </a:t>
            </a:r>
            <a:r>
              <a:rPr lang="en-US" sz="3200" dirty="0" smtClean="0"/>
              <a:t>Learning</a:t>
            </a:r>
          </a:p>
          <a:p>
            <a:r>
              <a:rPr lang="en-US" sz="3200" dirty="0"/>
              <a:t>Learning </a:t>
            </a:r>
            <a:r>
              <a:rPr lang="en-US" sz="3200" dirty="0" smtClean="0"/>
              <a:t>Hub</a:t>
            </a:r>
          </a:p>
          <a:p>
            <a:r>
              <a:rPr lang="en-US" sz="3200" dirty="0" smtClean="0"/>
              <a:t>Study Hall (does not count as a credit)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1893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KACC Classes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917584" y="1724726"/>
            <a:ext cx="5079991" cy="665347"/>
          </a:xfrm>
        </p:spPr>
        <p:txBody>
          <a:bodyPr/>
          <a:lstStyle/>
          <a:p>
            <a:r>
              <a:rPr lang="en-US" b="1" dirty="0" smtClean="0"/>
              <a:t>10</a:t>
            </a:r>
            <a:r>
              <a:rPr lang="en-US" b="1" baseline="30000" dirty="0" smtClean="0"/>
              <a:t>th</a:t>
            </a:r>
            <a:r>
              <a:rPr lang="en-US" b="1" dirty="0" smtClean="0"/>
              <a:t> Grade</a:t>
            </a:r>
            <a:endParaRPr lang="en-US" b="1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>
          <a:xfrm>
            <a:off x="685800" y="2400202"/>
            <a:ext cx="5311775" cy="3818484"/>
          </a:xfrm>
        </p:spPr>
        <p:txBody>
          <a:bodyPr>
            <a:normAutofit fontScale="70000" lnSpcReduction="20000"/>
          </a:bodyPr>
          <a:lstStyle/>
          <a:p>
            <a:pPr>
              <a:spcBef>
                <a:spcPts val="0"/>
              </a:spcBef>
            </a:pPr>
            <a:r>
              <a:rPr lang="en-US" dirty="0" smtClean="0"/>
              <a:t>PLTW </a:t>
            </a:r>
            <a:r>
              <a:rPr lang="en-US" dirty="0"/>
              <a:t>Introduction to Engineering and Design (IED)-one </a:t>
            </a:r>
            <a:r>
              <a:rPr lang="en-US" dirty="0" smtClean="0"/>
              <a:t>credit/semester</a:t>
            </a:r>
          </a:p>
          <a:p>
            <a:pPr>
              <a:spcBef>
                <a:spcPts val="0"/>
              </a:spcBef>
            </a:pPr>
            <a:r>
              <a:rPr lang="en-US" dirty="0" smtClean="0"/>
              <a:t>PLTW </a:t>
            </a:r>
            <a:r>
              <a:rPr lang="en-US" dirty="0"/>
              <a:t>Principles of Engineering (POE)-one credit/semester</a:t>
            </a:r>
          </a:p>
          <a:p>
            <a:pPr marL="0">
              <a:spcBef>
                <a:spcPts val="0"/>
              </a:spcBef>
            </a:pPr>
            <a:r>
              <a:rPr lang="en-US" dirty="0" smtClean="0"/>
              <a:t>PLTW </a:t>
            </a:r>
            <a:r>
              <a:rPr lang="en-US" dirty="0"/>
              <a:t>Digital Electronics-one credit/semester</a:t>
            </a:r>
          </a:p>
          <a:p>
            <a:pPr marL="0">
              <a:spcBef>
                <a:spcPts val="0"/>
              </a:spcBef>
            </a:pPr>
            <a:r>
              <a:rPr lang="en-US" dirty="0" smtClean="0"/>
              <a:t>PLTW </a:t>
            </a:r>
            <a:r>
              <a:rPr lang="en-US" dirty="0"/>
              <a:t>Computer Software Engineering (CSE)-</a:t>
            </a:r>
            <a:r>
              <a:rPr lang="en-US" dirty="0" smtClean="0"/>
              <a:t>one	credit/semester</a:t>
            </a:r>
            <a:endParaRPr lang="en-US" dirty="0"/>
          </a:p>
          <a:p>
            <a:pPr marL="0">
              <a:spcBef>
                <a:spcPts val="0"/>
              </a:spcBef>
            </a:pPr>
            <a:r>
              <a:rPr lang="en-US" dirty="0" smtClean="0"/>
              <a:t>Electronics</a:t>
            </a:r>
            <a:endParaRPr lang="en-US" dirty="0"/>
          </a:p>
          <a:p>
            <a:pPr marL="0">
              <a:spcBef>
                <a:spcPts val="0"/>
              </a:spcBef>
            </a:pPr>
            <a:r>
              <a:rPr lang="en-US" dirty="0" smtClean="0"/>
              <a:t>Welding </a:t>
            </a:r>
            <a:r>
              <a:rPr lang="en-US" dirty="0"/>
              <a:t>Technology</a:t>
            </a:r>
          </a:p>
          <a:p>
            <a:pPr marL="0">
              <a:spcBef>
                <a:spcPts val="0"/>
              </a:spcBef>
            </a:pPr>
            <a:r>
              <a:rPr lang="en-US" dirty="0" smtClean="0"/>
              <a:t>Collision </a:t>
            </a:r>
            <a:r>
              <a:rPr lang="en-US" dirty="0"/>
              <a:t>Repair </a:t>
            </a:r>
          </a:p>
          <a:p>
            <a:pPr marL="0">
              <a:spcBef>
                <a:spcPts val="0"/>
              </a:spcBef>
            </a:pPr>
            <a:r>
              <a:rPr lang="en-US" dirty="0" smtClean="0"/>
              <a:t>Automotive </a:t>
            </a:r>
            <a:r>
              <a:rPr lang="en-US" dirty="0"/>
              <a:t>Service Technology</a:t>
            </a:r>
          </a:p>
          <a:p>
            <a:pPr marL="0">
              <a:spcBef>
                <a:spcPts val="0"/>
              </a:spcBef>
            </a:pPr>
            <a:r>
              <a:rPr lang="en-US" dirty="0" smtClean="0"/>
              <a:t>Interactive </a:t>
            </a:r>
            <a:r>
              <a:rPr lang="en-US" dirty="0"/>
              <a:t>Media</a:t>
            </a:r>
          </a:p>
          <a:p>
            <a:pPr marL="0">
              <a:spcBef>
                <a:spcPts val="0"/>
              </a:spcBef>
            </a:pPr>
            <a:r>
              <a:rPr lang="en-US" dirty="0" smtClean="0"/>
              <a:t>Introduction </a:t>
            </a:r>
            <a:r>
              <a:rPr lang="en-US" dirty="0"/>
              <a:t>to Communication/ Design </a:t>
            </a:r>
            <a:r>
              <a:rPr lang="en-US" dirty="0" smtClean="0"/>
              <a:t>	Fundamentals</a:t>
            </a:r>
            <a:endParaRPr lang="en-US" dirty="0"/>
          </a:p>
          <a:p>
            <a:pPr marL="0">
              <a:spcBef>
                <a:spcPts val="0"/>
              </a:spcBef>
            </a:pPr>
            <a:r>
              <a:rPr lang="en-US" dirty="0" smtClean="0"/>
              <a:t>Graphic </a:t>
            </a:r>
            <a:r>
              <a:rPr lang="en-US" dirty="0"/>
              <a:t>Design</a:t>
            </a:r>
          </a:p>
          <a:p>
            <a:pPr marL="0">
              <a:spcBef>
                <a:spcPts val="0"/>
              </a:spcBef>
            </a:pPr>
            <a:r>
              <a:rPr lang="en-US" dirty="0" smtClean="0"/>
              <a:t>TV </a:t>
            </a:r>
            <a:r>
              <a:rPr lang="en-US" dirty="0"/>
              <a:t>Production</a:t>
            </a:r>
          </a:p>
          <a:p>
            <a:pPr marL="0">
              <a:spcBef>
                <a:spcPts val="0"/>
              </a:spcBef>
            </a:pPr>
            <a:r>
              <a:rPr lang="en-US" dirty="0" smtClean="0"/>
              <a:t>Commercial </a:t>
            </a:r>
            <a:r>
              <a:rPr lang="en-US" dirty="0"/>
              <a:t>Photography</a:t>
            </a:r>
          </a:p>
          <a:p>
            <a:pPr marL="0">
              <a:spcBef>
                <a:spcPts val="0"/>
              </a:spcBef>
            </a:pPr>
            <a:r>
              <a:rPr lang="en-US" dirty="0" smtClean="0"/>
              <a:t>3D </a:t>
            </a:r>
            <a:r>
              <a:rPr lang="en-US" dirty="0"/>
              <a:t>Animation</a:t>
            </a:r>
          </a:p>
          <a:p>
            <a:pPr marL="0">
              <a:spcBef>
                <a:spcPts val="0"/>
              </a:spcBef>
            </a:pPr>
            <a:r>
              <a:rPr lang="en-US" dirty="0" smtClean="0"/>
              <a:t>Web </a:t>
            </a:r>
            <a:r>
              <a:rPr lang="en-US" dirty="0"/>
              <a:t>Page Design-one credit/semester</a:t>
            </a:r>
          </a:p>
          <a:p>
            <a:pPr marL="0">
              <a:spcBef>
                <a:spcPts val="0"/>
              </a:spcBef>
            </a:pPr>
            <a:r>
              <a:rPr lang="en-US" dirty="0" smtClean="0"/>
              <a:t>Early </a:t>
            </a:r>
            <a:r>
              <a:rPr lang="en-US" dirty="0"/>
              <a:t>Childhood Education </a:t>
            </a:r>
          </a:p>
          <a:p>
            <a:pPr marL="0">
              <a:spcBef>
                <a:spcPts val="0"/>
              </a:spcBef>
            </a:pPr>
            <a:r>
              <a:rPr lang="en-US" dirty="0" smtClean="0"/>
              <a:t>Child </a:t>
            </a:r>
            <a:r>
              <a:rPr lang="en-US" dirty="0"/>
              <a:t>Development/Interpersonal Relationships </a:t>
            </a:r>
            <a:r>
              <a:rPr lang="en-US" dirty="0" smtClean="0"/>
              <a:t>	(</a:t>
            </a:r>
            <a:r>
              <a:rPr lang="en-US" dirty="0"/>
              <a:t>semester 1)</a:t>
            </a:r>
          </a:p>
          <a:p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3"/>
          </p:nvPr>
        </p:nvSpPr>
        <p:spPr>
          <a:xfrm>
            <a:off x="6400800" y="1782560"/>
            <a:ext cx="5105400" cy="617641"/>
          </a:xfrm>
        </p:spPr>
        <p:txBody>
          <a:bodyPr/>
          <a:lstStyle/>
          <a:p>
            <a:endParaRPr lang="en-US" b="1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4"/>
          </p:nvPr>
        </p:nvSpPr>
        <p:spPr>
          <a:xfrm>
            <a:off x="6172200" y="2400202"/>
            <a:ext cx="5334000" cy="3818484"/>
          </a:xfrm>
        </p:spPr>
        <p:txBody>
          <a:bodyPr>
            <a:noAutofit/>
          </a:bodyPr>
          <a:lstStyle/>
          <a:p>
            <a:pPr marL="0">
              <a:spcBef>
                <a:spcPts val="0"/>
              </a:spcBef>
            </a:pPr>
            <a:r>
              <a:rPr lang="en-US" sz="1400" dirty="0" smtClean="0"/>
              <a:t>Advanced </a:t>
            </a:r>
            <a:r>
              <a:rPr lang="en-US" sz="1400" dirty="0"/>
              <a:t>Child Development (semester 2)</a:t>
            </a:r>
          </a:p>
          <a:p>
            <a:pPr marL="0">
              <a:spcBef>
                <a:spcPts val="0"/>
              </a:spcBef>
            </a:pPr>
            <a:r>
              <a:rPr lang="en-US" sz="1400" dirty="0" smtClean="0"/>
              <a:t>Culinary </a:t>
            </a:r>
            <a:r>
              <a:rPr lang="en-US" sz="1400" dirty="0"/>
              <a:t>Arts </a:t>
            </a:r>
          </a:p>
          <a:p>
            <a:pPr marL="0">
              <a:spcBef>
                <a:spcPts val="0"/>
              </a:spcBef>
            </a:pPr>
            <a:r>
              <a:rPr lang="en-US" sz="1400" dirty="0" smtClean="0"/>
              <a:t>Bakery/Pastry</a:t>
            </a:r>
            <a:endParaRPr lang="en-US" sz="1400" dirty="0"/>
          </a:p>
          <a:p>
            <a:pPr marL="0">
              <a:spcBef>
                <a:spcPts val="0"/>
              </a:spcBef>
            </a:pPr>
            <a:r>
              <a:rPr lang="en-US" sz="1400" dirty="0" smtClean="0"/>
              <a:t>Architectural </a:t>
            </a:r>
            <a:r>
              <a:rPr lang="en-US" sz="1400" dirty="0"/>
              <a:t>Drafting &amp; Design </a:t>
            </a:r>
          </a:p>
          <a:p>
            <a:pPr marL="0">
              <a:spcBef>
                <a:spcPts val="0"/>
              </a:spcBef>
            </a:pPr>
            <a:r>
              <a:rPr lang="en-US" sz="1400" dirty="0" smtClean="0"/>
              <a:t>Mechanical </a:t>
            </a:r>
            <a:r>
              <a:rPr lang="en-US" sz="1400" dirty="0"/>
              <a:t>Drafting &amp; Design</a:t>
            </a:r>
          </a:p>
          <a:p>
            <a:pPr marL="0">
              <a:spcBef>
                <a:spcPts val="0"/>
              </a:spcBef>
            </a:pPr>
            <a:r>
              <a:rPr lang="en-US" sz="1400" dirty="0" smtClean="0"/>
              <a:t>Introduction </a:t>
            </a:r>
            <a:r>
              <a:rPr lang="en-US" sz="1400" dirty="0"/>
              <a:t>to Building Trades (2 </a:t>
            </a:r>
            <a:r>
              <a:rPr lang="en-US" sz="1400" dirty="0" err="1"/>
              <a:t>cr</a:t>
            </a:r>
            <a:r>
              <a:rPr lang="en-US" sz="1400" dirty="0"/>
              <a:t>)</a:t>
            </a:r>
          </a:p>
          <a:p>
            <a:pPr marL="0">
              <a:spcBef>
                <a:spcPts val="0"/>
              </a:spcBef>
            </a:pPr>
            <a:r>
              <a:rPr lang="en-US" sz="1400" dirty="0" smtClean="0"/>
              <a:t>Building </a:t>
            </a:r>
            <a:r>
              <a:rPr lang="en-US" sz="1400" dirty="0"/>
              <a:t>Trades (3 </a:t>
            </a:r>
            <a:r>
              <a:rPr lang="en-US" sz="1400" dirty="0" err="1"/>
              <a:t>cr</a:t>
            </a:r>
            <a:r>
              <a:rPr lang="en-US" sz="1400" dirty="0"/>
              <a:t>)</a:t>
            </a:r>
          </a:p>
          <a:p>
            <a:pPr marL="0">
              <a:spcBef>
                <a:spcPts val="0"/>
              </a:spcBef>
            </a:pPr>
            <a:r>
              <a:rPr lang="en-US" sz="1400" dirty="0" smtClean="0"/>
              <a:t>Principles </a:t>
            </a:r>
            <a:r>
              <a:rPr lang="en-US" sz="1400" dirty="0"/>
              <a:t>of Marketing-one credit/semester</a:t>
            </a:r>
          </a:p>
          <a:p>
            <a:pPr marL="0">
              <a:spcBef>
                <a:spcPts val="0"/>
              </a:spcBef>
            </a:pPr>
            <a:r>
              <a:rPr lang="en-US" sz="1400" dirty="0" smtClean="0"/>
              <a:t>Sports </a:t>
            </a:r>
            <a:r>
              <a:rPr lang="en-US" sz="1400" dirty="0"/>
              <a:t>&amp; Entertainment Marketing-one </a:t>
            </a:r>
            <a:r>
              <a:rPr lang="en-US" sz="1400" dirty="0" smtClean="0"/>
              <a:t>	credit/semester</a:t>
            </a:r>
            <a:endParaRPr lang="en-US" sz="1400" dirty="0"/>
          </a:p>
          <a:p>
            <a:pPr marL="0">
              <a:spcBef>
                <a:spcPts val="0"/>
              </a:spcBef>
            </a:pPr>
            <a:r>
              <a:rPr lang="en-US" sz="1400" dirty="0" smtClean="0"/>
              <a:t>Health </a:t>
            </a:r>
            <a:r>
              <a:rPr lang="en-US" sz="1400" dirty="0"/>
              <a:t>Science Education I (HSE I )</a:t>
            </a:r>
          </a:p>
          <a:p>
            <a:pPr marL="0">
              <a:spcBef>
                <a:spcPts val="0"/>
              </a:spcBef>
            </a:pPr>
            <a:r>
              <a:rPr lang="en-US" sz="1400" dirty="0" smtClean="0"/>
              <a:t>PLTW </a:t>
            </a:r>
            <a:r>
              <a:rPr lang="en-US" sz="1400" dirty="0"/>
              <a:t>Principles of Biomedical Science (PBS) – must </a:t>
            </a:r>
            <a:r>
              <a:rPr lang="en-US" sz="1400" dirty="0" smtClean="0"/>
              <a:t>	also be </a:t>
            </a:r>
            <a:r>
              <a:rPr lang="en-US" sz="1400" dirty="0"/>
              <a:t>enrolled in Biology I-one </a:t>
            </a:r>
            <a:r>
              <a:rPr lang="en-US" sz="1400" dirty="0" smtClean="0"/>
              <a:t>	credit/semester</a:t>
            </a:r>
            <a:endParaRPr lang="en-US" sz="1400" dirty="0"/>
          </a:p>
          <a:p>
            <a:pPr marL="0">
              <a:spcBef>
                <a:spcPts val="0"/>
              </a:spcBef>
            </a:pPr>
            <a:r>
              <a:rPr lang="en-US" sz="1400" dirty="0" smtClean="0"/>
              <a:t>PLTW </a:t>
            </a:r>
            <a:r>
              <a:rPr lang="en-US" sz="1400" dirty="0"/>
              <a:t>Human Body Systems (HBS)-one </a:t>
            </a:r>
            <a:r>
              <a:rPr lang="en-US" sz="1400" dirty="0" smtClean="0"/>
              <a:t>	credit/semester</a:t>
            </a:r>
            <a:endParaRPr lang="en-US" sz="1400" dirty="0"/>
          </a:p>
          <a:p>
            <a:pPr marL="0">
              <a:spcBef>
                <a:spcPts val="0"/>
              </a:spcBef>
            </a:pPr>
            <a:r>
              <a:rPr lang="en-US" sz="1400" dirty="0" smtClean="0"/>
              <a:t>PLTW </a:t>
            </a:r>
            <a:r>
              <a:rPr lang="en-US" sz="1400" dirty="0"/>
              <a:t>Medical Interventions (MI)-one </a:t>
            </a:r>
            <a:r>
              <a:rPr lang="en-US" sz="1400" dirty="0" err="1"/>
              <a:t>cr</a:t>
            </a:r>
            <a:r>
              <a:rPr lang="en-US" sz="1400" dirty="0"/>
              <a:t>/</a:t>
            </a:r>
            <a:r>
              <a:rPr lang="en-US" sz="1400" dirty="0" err="1"/>
              <a:t>sem</a:t>
            </a:r>
            <a:endParaRPr lang="en-US" sz="1400" dirty="0"/>
          </a:p>
          <a:p>
            <a:pPr marL="0">
              <a:spcBef>
                <a:spcPts val="0"/>
              </a:spcBef>
            </a:pPr>
            <a:r>
              <a:rPr lang="en-US" sz="1400" dirty="0" smtClean="0"/>
              <a:t>Medical </a:t>
            </a:r>
            <a:r>
              <a:rPr lang="en-US" sz="1400" dirty="0"/>
              <a:t>Terminology –one credit/semester</a:t>
            </a:r>
          </a:p>
          <a:p>
            <a:pPr marL="0">
              <a:spcBef>
                <a:spcPts val="0"/>
              </a:spcBef>
            </a:pPr>
            <a:r>
              <a:rPr lang="en-US" sz="1400" dirty="0" smtClean="0"/>
              <a:t>Anatomy </a:t>
            </a:r>
            <a:r>
              <a:rPr lang="en-US" sz="1400" dirty="0"/>
              <a:t>&amp; Physiology-one credit/semester</a:t>
            </a:r>
          </a:p>
          <a:p>
            <a:pPr marL="0">
              <a:spcBef>
                <a:spcPts val="0"/>
              </a:spcBef>
            </a:pPr>
            <a:r>
              <a:rPr lang="en-US" sz="1400" dirty="0" smtClean="0"/>
              <a:t>Introduction </a:t>
            </a:r>
            <a:r>
              <a:rPr lang="en-US" sz="1400" dirty="0"/>
              <a:t>to Physical Therapy</a:t>
            </a:r>
          </a:p>
          <a:p>
            <a:pPr marL="0">
              <a:spcBef>
                <a:spcPts val="0"/>
              </a:spcBef>
            </a:pPr>
            <a:r>
              <a:rPr lang="en-US" sz="1400" dirty="0" smtClean="0"/>
              <a:t>Criminal </a:t>
            </a:r>
            <a:r>
              <a:rPr lang="en-US" sz="1400" dirty="0"/>
              <a:t>Justice I </a:t>
            </a:r>
          </a:p>
        </p:txBody>
      </p:sp>
    </p:spTree>
    <p:extLst>
      <p:ext uri="{BB962C8B-B14F-4D97-AF65-F5344CB8AC3E}">
        <p14:creationId xmlns:p14="http://schemas.microsoft.com/office/powerpoint/2010/main" val="1116639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Kacc</a:t>
            </a:r>
            <a:r>
              <a:rPr lang="en-US" dirty="0" smtClean="0"/>
              <a:t> classes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7584" y="1932547"/>
            <a:ext cx="5079991" cy="502509"/>
          </a:xfrm>
        </p:spPr>
        <p:txBody>
          <a:bodyPr/>
          <a:lstStyle/>
          <a:p>
            <a:r>
              <a:rPr lang="en-US" b="1" dirty="0" smtClean="0"/>
              <a:t>11</a:t>
            </a:r>
            <a:r>
              <a:rPr lang="en-US" b="1" baseline="30000" dirty="0" smtClean="0"/>
              <a:t>th</a:t>
            </a:r>
            <a:r>
              <a:rPr lang="en-US" b="1" dirty="0" smtClean="0"/>
              <a:t> Grade</a:t>
            </a:r>
            <a:endParaRPr lang="en-US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435056"/>
            <a:ext cx="5311775" cy="3783629"/>
          </a:xfrm>
        </p:spPr>
        <p:txBody>
          <a:bodyPr>
            <a:normAutofit fontScale="62500" lnSpcReduction="20000"/>
          </a:bodyPr>
          <a:lstStyle/>
          <a:p>
            <a:pPr marL="0">
              <a:spcBef>
                <a:spcPts val="0"/>
              </a:spcBef>
            </a:pPr>
            <a:r>
              <a:rPr lang="en-US" dirty="0" smtClean="0"/>
              <a:t>PLTW </a:t>
            </a:r>
            <a:r>
              <a:rPr lang="en-US" dirty="0"/>
              <a:t>Introduction to Engineering and Design (IED)-one </a:t>
            </a:r>
            <a:r>
              <a:rPr lang="en-US" dirty="0" smtClean="0"/>
              <a:t>	credit/semester</a:t>
            </a:r>
          </a:p>
          <a:p>
            <a:pPr marL="0">
              <a:spcBef>
                <a:spcPts val="0"/>
              </a:spcBef>
            </a:pPr>
            <a:r>
              <a:rPr lang="en-US" dirty="0" smtClean="0"/>
              <a:t>PLTW </a:t>
            </a:r>
            <a:r>
              <a:rPr lang="en-US" dirty="0"/>
              <a:t>Principles of Engineering (POE)-one credit/semester</a:t>
            </a:r>
          </a:p>
          <a:p>
            <a:pPr marL="0">
              <a:spcBef>
                <a:spcPts val="0"/>
              </a:spcBef>
            </a:pPr>
            <a:r>
              <a:rPr lang="en-US" dirty="0" smtClean="0"/>
              <a:t>PLTW </a:t>
            </a:r>
            <a:r>
              <a:rPr lang="en-US" dirty="0"/>
              <a:t>Digital Electronics-one credit/semester</a:t>
            </a:r>
          </a:p>
          <a:p>
            <a:pPr marL="0">
              <a:spcBef>
                <a:spcPts val="0"/>
              </a:spcBef>
            </a:pPr>
            <a:r>
              <a:rPr lang="en-US" dirty="0" smtClean="0"/>
              <a:t>PLTW </a:t>
            </a:r>
            <a:r>
              <a:rPr lang="en-US" dirty="0"/>
              <a:t>Computer Science &amp; Software Engineering –one </a:t>
            </a:r>
            <a:r>
              <a:rPr lang="en-US" dirty="0" smtClean="0"/>
              <a:t>	credit/semester</a:t>
            </a:r>
            <a:endParaRPr lang="en-US" dirty="0"/>
          </a:p>
          <a:p>
            <a:pPr marL="0">
              <a:spcBef>
                <a:spcPts val="0"/>
              </a:spcBef>
            </a:pPr>
            <a:r>
              <a:rPr lang="en-US" dirty="0" smtClean="0"/>
              <a:t>PLTW </a:t>
            </a:r>
            <a:r>
              <a:rPr lang="en-US" dirty="0"/>
              <a:t>Computer Science Applications-one </a:t>
            </a:r>
            <a:r>
              <a:rPr lang="en-US" dirty="0" err="1"/>
              <a:t>cr</a:t>
            </a:r>
            <a:r>
              <a:rPr lang="en-US" dirty="0"/>
              <a:t>/</a:t>
            </a:r>
            <a:r>
              <a:rPr lang="en-US" dirty="0" err="1"/>
              <a:t>sem</a:t>
            </a:r>
            <a:endParaRPr lang="en-US" dirty="0"/>
          </a:p>
          <a:p>
            <a:pPr marL="0">
              <a:spcBef>
                <a:spcPts val="0"/>
              </a:spcBef>
            </a:pPr>
            <a:r>
              <a:rPr lang="en-US" dirty="0" smtClean="0"/>
              <a:t>Electronics</a:t>
            </a:r>
            <a:endParaRPr lang="en-US" dirty="0"/>
          </a:p>
          <a:p>
            <a:pPr marL="0">
              <a:spcBef>
                <a:spcPts val="0"/>
              </a:spcBef>
            </a:pPr>
            <a:r>
              <a:rPr lang="en-US" dirty="0" smtClean="0"/>
              <a:t>Welding </a:t>
            </a:r>
            <a:r>
              <a:rPr lang="en-US" dirty="0"/>
              <a:t>Technology</a:t>
            </a:r>
          </a:p>
          <a:p>
            <a:pPr marL="0">
              <a:spcBef>
                <a:spcPts val="0"/>
              </a:spcBef>
            </a:pPr>
            <a:r>
              <a:rPr lang="en-US" dirty="0" smtClean="0"/>
              <a:t>Collision </a:t>
            </a:r>
            <a:r>
              <a:rPr lang="en-US" dirty="0"/>
              <a:t>Repair </a:t>
            </a:r>
          </a:p>
          <a:p>
            <a:pPr marL="0">
              <a:spcBef>
                <a:spcPts val="0"/>
              </a:spcBef>
            </a:pPr>
            <a:r>
              <a:rPr lang="en-US" dirty="0" smtClean="0"/>
              <a:t>Automotive </a:t>
            </a:r>
            <a:r>
              <a:rPr lang="en-US" dirty="0"/>
              <a:t>Service Technology</a:t>
            </a:r>
          </a:p>
          <a:p>
            <a:pPr marL="0">
              <a:spcBef>
                <a:spcPts val="0"/>
              </a:spcBef>
            </a:pPr>
            <a:r>
              <a:rPr lang="en-US" dirty="0" smtClean="0"/>
              <a:t>Cosmetology </a:t>
            </a:r>
            <a:r>
              <a:rPr lang="en-US" dirty="0"/>
              <a:t>I</a:t>
            </a:r>
          </a:p>
          <a:p>
            <a:pPr marL="0">
              <a:spcBef>
                <a:spcPts val="0"/>
              </a:spcBef>
            </a:pPr>
            <a:r>
              <a:rPr lang="en-US" dirty="0" smtClean="0"/>
              <a:t>Interactive </a:t>
            </a:r>
            <a:r>
              <a:rPr lang="en-US" dirty="0"/>
              <a:t>Media</a:t>
            </a:r>
          </a:p>
          <a:p>
            <a:pPr marL="0">
              <a:spcBef>
                <a:spcPts val="0"/>
              </a:spcBef>
            </a:pPr>
            <a:r>
              <a:rPr lang="en-US" dirty="0" smtClean="0"/>
              <a:t>Introduction </a:t>
            </a:r>
            <a:r>
              <a:rPr lang="en-US" dirty="0"/>
              <a:t>to Communication/ Design Fundamentals</a:t>
            </a:r>
          </a:p>
          <a:p>
            <a:pPr marL="0">
              <a:spcBef>
                <a:spcPts val="0"/>
              </a:spcBef>
            </a:pPr>
            <a:r>
              <a:rPr lang="en-US" dirty="0" smtClean="0"/>
              <a:t>Graphic </a:t>
            </a:r>
            <a:r>
              <a:rPr lang="en-US" dirty="0"/>
              <a:t>Design</a:t>
            </a:r>
          </a:p>
          <a:p>
            <a:pPr marL="0">
              <a:spcBef>
                <a:spcPts val="0"/>
              </a:spcBef>
            </a:pPr>
            <a:r>
              <a:rPr lang="en-US" dirty="0" smtClean="0"/>
              <a:t>TV </a:t>
            </a:r>
            <a:r>
              <a:rPr lang="en-US" dirty="0"/>
              <a:t>Production</a:t>
            </a:r>
          </a:p>
          <a:p>
            <a:pPr marL="0">
              <a:spcBef>
                <a:spcPts val="0"/>
              </a:spcBef>
            </a:pPr>
            <a:r>
              <a:rPr lang="en-US" dirty="0" smtClean="0"/>
              <a:t>Commercial </a:t>
            </a:r>
            <a:r>
              <a:rPr lang="en-US" dirty="0"/>
              <a:t>Photography</a:t>
            </a:r>
          </a:p>
          <a:p>
            <a:pPr marL="0">
              <a:spcBef>
                <a:spcPts val="0"/>
              </a:spcBef>
            </a:pPr>
            <a:r>
              <a:rPr lang="en-US" dirty="0" smtClean="0"/>
              <a:t>3D </a:t>
            </a:r>
            <a:r>
              <a:rPr lang="en-US" dirty="0"/>
              <a:t>Animation</a:t>
            </a:r>
          </a:p>
          <a:p>
            <a:pPr marL="0">
              <a:spcBef>
                <a:spcPts val="0"/>
              </a:spcBef>
            </a:pPr>
            <a:r>
              <a:rPr lang="en-US" dirty="0" smtClean="0"/>
              <a:t>Web </a:t>
            </a:r>
            <a:r>
              <a:rPr lang="en-US" dirty="0"/>
              <a:t>Page Design-one credit/semester</a:t>
            </a:r>
          </a:p>
          <a:p>
            <a:pPr marL="0">
              <a:spcBef>
                <a:spcPts val="0"/>
              </a:spcBef>
            </a:pPr>
            <a:r>
              <a:rPr lang="en-US" dirty="0" smtClean="0"/>
              <a:t>Early </a:t>
            </a:r>
            <a:r>
              <a:rPr lang="en-US" dirty="0"/>
              <a:t>Childhood Education</a:t>
            </a:r>
          </a:p>
          <a:p>
            <a:pPr marL="0">
              <a:spcBef>
                <a:spcPts val="0"/>
              </a:spcBef>
            </a:pPr>
            <a:r>
              <a:rPr lang="en-US" dirty="0" smtClean="0"/>
              <a:t>Child </a:t>
            </a:r>
            <a:r>
              <a:rPr lang="en-US" dirty="0"/>
              <a:t>Development/</a:t>
            </a:r>
            <a:r>
              <a:rPr lang="en-US" dirty="0" err="1"/>
              <a:t>Interp</a:t>
            </a:r>
            <a:r>
              <a:rPr lang="en-US" dirty="0"/>
              <a:t> Relationships (</a:t>
            </a:r>
            <a:r>
              <a:rPr lang="en-US" dirty="0" err="1"/>
              <a:t>sem</a:t>
            </a:r>
            <a:r>
              <a:rPr lang="en-US" dirty="0"/>
              <a:t> 1)</a:t>
            </a:r>
          </a:p>
          <a:p>
            <a:pPr marL="0">
              <a:spcBef>
                <a:spcPts val="0"/>
              </a:spcBef>
            </a:pPr>
            <a:r>
              <a:rPr lang="en-US" dirty="0" err="1" smtClean="0"/>
              <a:t>Adv</a:t>
            </a:r>
            <a:r>
              <a:rPr lang="en-US" dirty="0" smtClean="0"/>
              <a:t> </a:t>
            </a:r>
            <a:r>
              <a:rPr lang="en-US" dirty="0"/>
              <a:t>Child Development (</a:t>
            </a:r>
            <a:r>
              <a:rPr lang="en-US" dirty="0" err="1"/>
              <a:t>sem</a:t>
            </a:r>
            <a:r>
              <a:rPr lang="en-US" dirty="0"/>
              <a:t> 2)</a:t>
            </a:r>
          </a:p>
          <a:p>
            <a:pPr marL="0">
              <a:spcBef>
                <a:spcPts val="0"/>
              </a:spcBef>
            </a:pPr>
            <a:r>
              <a:rPr lang="en-US" dirty="0" smtClean="0"/>
              <a:t>Culinary </a:t>
            </a:r>
            <a:r>
              <a:rPr lang="en-US" dirty="0"/>
              <a:t>Arts 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435056"/>
            <a:ext cx="5334000" cy="3783629"/>
          </a:xfrm>
        </p:spPr>
        <p:txBody>
          <a:bodyPr>
            <a:normAutofit fontScale="62500" lnSpcReduction="20000"/>
          </a:bodyPr>
          <a:lstStyle/>
          <a:p>
            <a:pPr marL="0">
              <a:spcBef>
                <a:spcPts val="0"/>
              </a:spcBef>
            </a:pPr>
            <a:r>
              <a:rPr lang="en-US" dirty="0" smtClean="0"/>
              <a:t>Bakery/Pastry</a:t>
            </a:r>
            <a:endParaRPr lang="en-US" dirty="0"/>
          </a:p>
          <a:p>
            <a:pPr marL="0">
              <a:spcBef>
                <a:spcPts val="0"/>
              </a:spcBef>
            </a:pPr>
            <a:r>
              <a:rPr lang="en-US" dirty="0" smtClean="0"/>
              <a:t>Architectural </a:t>
            </a:r>
            <a:r>
              <a:rPr lang="en-US" dirty="0"/>
              <a:t>Drafting &amp; Design </a:t>
            </a:r>
          </a:p>
          <a:p>
            <a:pPr marL="0">
              <a:spcBef>
                <a:spcPts val="0"/>
              </a:spcBef>
            </a:pPr>
            <a:r>
              <a:rPr lang="en-US" dirty="0" smtClean="0"/>
              <a:t>Mechanical </a:t>
            </a:r>
            <a:r>
              <a:rPr lang="en-US" dirty="0"/>
              <a:t>Drafting &amp; Design</a:t>
            </a:r>
          </a:p>
          <a:p>
            <a:pPr marL="0">
              <a:spcBef>
                <a:spcPts val="0"/>
              </a:spcBef>
            </a:pPr>
            <a:r>
              <a:rPr lang="en-US" dirty="0"/>
              <a:t>I</a:t>
            </a:r>
            <a:r>
              <a:rPr lang="en-US" dirty="0" smtClean="0"/>
              <a:t>ntroduction </a:t>
            </a:r>
            <a:r>
              <a:rPr lang="en-US" dirty="0"/>
              <a:t>to Building Trades (2 </a:t>
            </a:r>
            <a:r>
              <a:rPr lang="en-US" dirty="0" err="1"/>
              <a:t>cr</a:t>
            </a:r>
            <a:r>
              <a:rPr lang="en-US" dirty="0"/>
              <a:t>)</a:t>
            </a:r>
          </a:p>
          <a:p>
            <a:pPr marL="0">
              <a:spcBef>
                <a:spcPts val="0"/>
              </a:spcBef>
            </a:pPr>
            <a:r>
              <a:rPr lang="en-US" dirty="0" smtClean="0"/>
              <a:t>Building </a:t>
            </a:r>
            <a:r>
              <a:rPr lang="en-US" dirty="0"/>
              <a:t>Trades (3 </a:t>
            </a:r>
            <a:r>
              <a:rPr lang="en-US" dirty="0" err="1"/>
              <a:t>cr</a:t>
            </a:r>
            <a:r>
              <a:rPr lang="en-US" dirty="0"/>
              <a:t>)</a:t>
            </a:r>
          </a:p>
          <a:p>
            <a:pPr marL="0">
              <a:spcBef>
                <a:spcPts val="0"/>
              </a:spcBef>
            </a:pPr>
            <a:r>
              <a:rPr lang="en-US" dirty="0" smtClean="0"/>
              <a:t>Principles </a:t>
            </a:r>
            <a:r>
              <a:rPr lang="en-US" dirty="0"/>
              <a:t>of Marketing-one credit/semester</a:t>
            </a:r>
          </a:p>
          <a:p>
            <a:pPr marL="0">
              <a:spcBef>
                <a:spcPts val="0"/>
              </a:spcBef>
            </a:pPr>
            <a:r>
              <a:rPr lang="en-US" dirty="0" smtClean="0"/>
              <a:t>Sports </a:t>
            </a:r>
            <a:r>
              <a:rPr lang="en-US" dirty="0"/>
              <a:t>&amp; Entertainment Marketing-one </a:t>
            </a:r>
            <a:r>
              <a:rPr lang="en-US" dirty="0" smtClean="0"/>
              <a:t>	credit/semester</a:t>
            </a:r>
            <a:endParaRPr lang="en-US" dirty="0"/>
          </a:p>
          <a:p>
            <a:pPr marL="0">
              <a:spcBef>
                <a:spcPts val="0"/>
              </a:spcBef>
            </a:pPr>
            <a:r>
              <a:rPr lang="en-US" dirty="0" smtClean="0"/>
              <a:t>Health </a:t>
            </a:r>
            <a:r>
              <a:rPr lang="en-US" dirty="0"/>
              <a:t>Science Education I (HSE I )</a:t>
            </a:r>
          </a:p>
          <a:p>
            <a:pPr marL="0">
              <a:spcBef>
                <a:spcPts val="0"/>
              </a:spcBef>
            </a:pPr>
            <a:r>
              <a:rPr lang="en-US" dirty="0" smtClean="0"/>
              <a:t>PLTW </a:t>
            </a:r>
            <a:r>
              <a:rPr lang="en-US" dirty="0"/>
              <a:t>Principles of Biomedical Science (PBS) – must </a:t>
            </a:r>
            <a:r>
              <a:rPr lang="en-US" dirty="0" smtClean="0"/>
              <a:t>	also </a:t>
            </a:r>
            <a:r>
              <a:rPr lang="en-US" dirty="0"/>
              <a:t>be enrolled in Biology I-one credit/semester</a:t>
            </a:r>
          </a:p>
          <a:p>
            <a:pPr marL="0">
              <a:spcBef>
                <a:spcPts val="0"/>
              </a:spcBef>
            </a:pPr>
            <a:r>
              <a:rPr lang="en-US" dirty="0" smtClean="0"/>
              <a:t>PLTW </a:t>
            </a:r>
            <a:r>
              <a:rPr lang="en-US" dirty="0"/>
              <a:t>Human Body Systems (HBS)-one credit/semester</a:t>
            </a:r>
          </a:p>
          <a:p>
            <a:pPr marL="0">
              <a:spcBef>
                <a:spcPts val="0"/>
              </a:spcBef>
            </a:pPr>
            <a:r>
              <a:rPr lang="en-US" dirty="0" smtClean="0"/>
              <a:t>PLTW </a:t>
            </a:r>
            <a:r>
              <a:rPr lang="en-US" dirty="0"/>
              <a:t>Medical Interventions (MI)-one </a:t>
            </a:r>
            <a:r>
              <a:rPr lang="en-US" dirty="0" err="1"/>
              <a:t>cr</a:t>
            </a:r>
            <a:r>
              <a:rPr lang="en-US" dirty="0"/>
              <a:t>/</a:t>
            </a:r>
            <a:r>
              <a:rPr lang="en-US" dirty="0" err="1"/>
              <a:t>sem</a:t>
            </a:r>
            <a:endParaRPr lang="en-US" dirty="0"/>
          </a:p>
          <a:p>
            <a:pPr marL="0">
              <a:spcBef>
                <a:spcPts val="0"/>
              </a:spcBef>
            </a:pPr>
            <a:r>
              <a:rPr lang="en-US" dirty="0" smtClean="0"/>
              <a:t>Medical </a:t>
            </a:r>
            <a:r>
              <a:rPr lang="en-US" dirty="0"/>
              <a:t>Terminology –one credit/semester</a:t>
            </a:r>
          </a:p>
          <a:p>
            <a:pPr marL="0">
              <a:spcBef>
                <a:spcPts val="0"/>
              </a:spcBef>
            </a:pPr>
            <a:r>
              <a:rPr lang="en-US" dirty="0" smtClean="0"/>
              <a:t>Anatomy </a:t>
            </a:r>
            <a:r>
              <a:rPr lang="en-US" dirty="0"/>
              <a:t>&amp; Physiology-one credit/semester</a:t>
            </a:r>
          </a:p>
          <a:p>
            <a:pPr marL="0">
              <a:spcBef>
                <a:spcPts val="0"/>
              </a:spcBef>
            </a:pPr>
            <a:r>
              <a:rPr lang="en-US" dirty="0" smtClean="0"/>
              <a:t>C.N.A</a:t>
            </a:r>
            <a:r>
              <a:rPr lang="en-US" dirty="0"/>
              <a:t>. –MUST have own transportation for </a:t>
            </a:r>
            <a:r>
              <a:rPr lang="en-US" dirty="0" err="1"/>
              <a:t>clinicals</a:t>
            </a:r>
            <a:endParaRPr lang="en-US" dirty="0"/>
          </a:p>
          <a:p>
            <a:pPr marL="0">
              <a:spcBef>
                <a:spcPts val="0"/>
              </a:spcBef>
            </a:pPr>
            <a:r>
              <a:rPr lang="en-US" dirty="0" smtClean="0"/>
              <a:t>Dental </a:t>
            </a:r>
            <a:r>
              <a:rPr lang="en-US" dirty="0"/>
              <a:t>Health Careers</a:t>
            </a:r>
          </a:p>
          <a:p>
            <a:pPr marL="0">
              <a:spcBef>
                <a:spcPts val="0"/>
              </a:spcBef>
            </a:pPr>
            <a:r>
              <a:rPr lang="en-US" dirty="0" smtClean="0"/>
              <a:t>Introduction </a:t>
            </a:r>
            <a:r>
              <a:rPr lang="en-US" dirty="0"/>
              <a:t>to Physical Therapy</a:t>
            </a:r>
          </a:p>
          <a:p>
            <a:pPr marL="0">
              <a:spcBef>
                <a:spcPts val="0"/>
              </a:spcBef>
            </a:pPr>
            <a:r>
              <a:rPr lang="en-US" dirty="0" smtClean="0"/>
              <a:t>Criminal </a:t>
            </a:r>
            <a:r>
              <a:rPr lang="en-US" dirty="0"/>
              <a:t>Justice</a:t>
            </a:r>
          </a:p>
          <a:p>
            <a:pPr marL="0">
              <a:spcBef>
                <a:spcPts val="0"/>
              </a:spcBef>
            </a:pPr>
            <a:r>
              <a:rPr lang="en-US" dirty="0" smtClean="0"/>
              <a:t>Adv</a:t>
            </a:r>
            <a:r>
              <a:rPr lang="en-US" dirty="0"/>
              <a:t>. Business Management</a:t>
            </a:r>
          </a:p>
          <a:p>
            <a:pPr marL="0">
              <a:spcBef>
                <a:spcPts val="0"/>
              </a:spcBef>
            </a:pPr>
            <a:r>
              <a:rPr lang="en-US" dirty="0" smtClean="0"/>
              <a:t>Veterinary </a:t>
            </a:r>
            <a:r>
              <a:rPr lang="en-US" dirty="0"/>
              <a:t>Careers I</a:t>
            </a:r>
          </a:p>
          <a:p>
            <a:pPr marL="0">
              <a:spcBef>
                <a:spcPts val="0"/>
              </a:spcBef>
            </a:pPr>
            <a:r>
              <a:rPr lang="en-US" dirty="0" smtClean="0"/>
              <a:t>Work-Based </a:t>
            </a:r>
            <a:r>
              <a:rPr lang="en-US" dirty="0"/>
              <a:t>Learning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5190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KACC CLASSES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7584" y="1709746"/>
            <a:ext cx="5079991" cy="590191"/>
          </a:xfrm>
        </p:spPr>
        <p:txBody>
          <a:bodyPr/>
          <a:lstStyle/>
          <a:p>
            <a:r>
              <a:rPr lang="en-US" b="1" dirty="0" smtClean="0"/>
              <a:t>12</a:t>
            </a:r>
            <a:r>
              <a:rPr lang="en-US" b="1" baseline="30000" dirty="0" smtClean="0"/>
              <a:t>th</a:t>
            </a:r>
            <a:r>
              <a:rPr lang="en-US" b="1" dirty="0" smtClean="0"/>
              <a:t> Grade</a:t>
            </a:r>
            <a:endParaRPr lang="en-US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299938"/>
            <a:ext cx="5311775" cy="3918748"/>
          </a:xfrm>
        </p:spPr>
        <p:txBody>
          <a:bodyPr>
            <a:normAutofit fontScale="62500" lnSpcReduction="20000"/>
          </a:bodyPr>
          <a:lstStyle/>
          <a:p>
            <a:pPr>
              <a:spcBef>
                <a:spcPts val="0"/>
              </a:spcBef>
            </a:pPr>
            <a:r>
              <a:rPr lang="en-US" dirty="0" smtClean="0"/>
              <a:t>PLTW </a:t>
            </a:r>
            <a:r>
              <a:rPr lang="en-US" dirty="0"/>
              <a:t>Introduction to Engineering and Design (IED)-</a:t>
            </a:r>
            <a:r>
              <a:rPr lang="en-US" dirty="0" smtClean="0"/>
              <a:t>one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credit/semester</a:t>
            </a:r>
            <a:endParaRPr lang="en-US" dirty="0"/>
          </a:p>
          <a:p>
            <a:pPr marL="0">
              <a:spcBef>
                <a:spcPts val="0"/>
              </a:spcBef>
            </a:pPr>
            <a:r>
              <a:rPr lang="en-US" dirty="0" smtClean="0"/>
              <a:t>PLTW </a:t>
            </a:r>
            <a:r>
              <a:rPr lang="en-US" dirty="0"/>
              <a:t>Principles of Engineering (POE)-one credit/semester</a:t>
            </a:r>
          </a:p>
          <a:p>
            <a:pPr marL="0">
              <a:spcBef>
                <a:spcPts val="0"/>
              </a:spcBef>
            </a:pPr>
            <a:r>
              <a:rPr lang="en-US" dirty="0" smtClean="0"/>
              <a:t>PLTW </a:t>
            </a:r>
            <a:r>
              <a:rPr lang="en-US" dirty="0"/>
              <a:t>Digital Electronics-one credit/semester</a:t>
            </a:r>
          </a:p>
          <a:p>
            <a:pPr marL="0">
              <a:spcBef>
                <a:spcPts val="0"/>
              </a:spcBef>
            </a:pPr>
            <a:r>
              <a:rPr lang="en-US" dirty="0" smtClean="0"/>
              <a:t>PLTW </a:t>
            </a:r>
            <a:r>
              <a:rPr lang="en-US" dirty="0"/>
              <a:t>Computer Science &amp; Software Engineering –one </a:t>
            </a:r>
            <a:r>
              <a:rPr lang="en-US" dirty="0" smtClean="0"/>
              <a:t>	credit/semester</a:t>
            </a:r>
            <a:endParaRPr lang="en-US" dirty="0"/>
          </a:p>
          <a:p>
            <a:pPr marL="0">
              <a:spcBef>
                <a:spcPts val="0"/>
              </a:spcBef>
            </a:pPr>
            <a:r>
              <a:rPr lang="en-US" dirty="0" smtClean="0"/>
              <a:t>PLTW </a:t>
            </a:r>
            <a:r>
              <a:rPr lang="en-US" dirty="0"/>
              <a:t>Computer Software Applications-one </a:t>
            </a:r>
            <a:r>
              <a:rPr lang="en-US" dirty="0" err="1"/>
              <a:t>cr</a:t>
            </a:r>
            <a:r>
              <a:rPr lang="en-US" dirty="0"/>
              <a:t>/</a:t>
            </a:r>
            <a:r>
              <a:rPr lang="en-US" dirty="0" err="1"/>
              <a:t>sem</a:t>
            </a:r>
            <a:endParaRPr lang="en-US" dirty="0"/>
          </a:p>
          <a:p>
            <a:pPr marL="0">
              <a:spcBef>
                <a:spcPts val="0"/>
              </a:spcBef>
            </a:pPr>
            <a:r>
              <a:rPr lang="en-US" dirty="0" smtClean="0"/>
              <a:t>Electronics</a:t>
            </a:r>
            <a:endParaRPr lang="en-US" dirty="0"/>
          </a:p>
          <a:p>
            <a:pPr marL="0">
              <a:spcBef>
                <a:spcPts val="0"/>
              </a:spcBef>
            </a:pPr>
            <a:r>
              <a:rPr lang="en-US" dirty="0" smtClean="0"/>
              <a:t>Welding </a:t>
            </a:r>
            <a:r>
              <a:rPr lang="en-US" dirty="0"/>
              <a:t>Technology</a:t>
            </a:r>
          </a:p>
          <a:p>
            <a:pPr marL="0">
              <a:spcBef>
                <a:spcPts val="0"/>
              </a:spcBef>
            </a:pPr>
            <a:r>
              <a:rPr lang="en-US" dirty="0" smtClean="0"/>
              <a:t>Collision </a:t>
            </a:r>
            <a:r>
              <a:rPr lang="en-US" dirty="0"/>
              <a:t>Repair </a:t>
            </a:r>
          </a:p>
          <a:p>
            <a:pPr marL="0">
              <a:spcBef>
                <a:spcPts val="0"/>
              </a:spcBef>
            </a:pPr>
            <a:r>
              <a:rPr lang="en-US" dirty="0" smtClean="0"/>
              <a:t>Automotive </a:t>
            </a:r>
            <a:r>
              <a:rPr lang="en-US" dirty="0"/>
              <a:t>Service Technology</a:t>
            </a:r>
          </a:p>
          <a:p>
            <a:pPr marL="0">
              <a:spcBef>
                <a:spcPts val="0"/>
              </a:spcBef>
            </a:pPr>
            <a:r>
              <a:rPr lang="en-US" dirty="0" smtClean="0"/>
              <a:t>Cosmetology </a:t>
            </a:r>
            <a:r>
              <a:rPr lang="en-US" dirty="0"/>
              <a:t>II-must pass &amp; complete </a:t>
            </a:r>
            <a:r>
              <a:rPr lang="en-US" dirty="0" err="1"/>
              <a:t>Cosm</a:t>
            </a:r>
            <a:r>
              <a:rPr lang="en-US" dirty="0"/>
              <a:t>. I-need own </a:t>
            </a:r>
            <a:r>
              <a:rPr lang="en-US" dirty="0" smtClean="0"/>
              <a:t>	transportation</a:t>
            </a:r>
            <a:endParaRPr lang="en-US" dirty="0"/>
          </a:p>
          <a:p>
            <a:pPr marL="0">
              <a:spcBef>
                <a:spcPts val="0"/>
              </a:spcBef>
            </a:pPr>
            <a:r>
              <a:rPr lang="en-US" dirty="0" smtClean="0"/>
              <a:t>Interactive </a:t>
            </a:r>
            <a:r>
              <a:rPr lang="en-US" dirty="0"/>
              <a:t>Media</a:t>
            </a:r>
          </a:p>
          <a:p>
            <a:pPr marL="0">
              <a:spcBef>
                <a:spcPts val="0"/>
              </a:spcBef>
            </a:pPr>
            <a:r>
              <a:rPr lang="en-US" dirty="0" smtClean="0"/>
              <a:t>Introduction </a:t>
            </a:r>
            <a:r>
              <a:rPr lang="en-US" dirty="0"/>
              <a:t>to Communication/ Design Fundamentals</a:t>
            </a:r>
          </a:p>
          <a:p>
            <a:pPr marL="0">
              <a:spcBef>
                <a:spcPts val="0"/>
              </a:spcBef>
            </a:pPr>
            <a:r>
              <a:rPr lang="en-US" dirty="0" smtClean="0"/>
              <a:t>Graphic </a:t>
            </a:r>
            <a:r>
              <a:rPr lang="en-US" dirty="0"/>
              <a:t>Design</a:t>
            </a:r>
          </a:p>
          <a:p>
            <a:pPr marL="0">
              <a:spcBef>
                <a:spcPts val="0"/>
              </a:spcBef>
            </a:pPr>
            <a:r>
              <a:rPr lang="en-US" dirty="0" smtClean="0"/>
              <a:t>TV </a:t>
            </a:r>
            <a:r>
              <a:rPr lang="en-US" dirty="0"/>
              <a:t>Production</a:t>
            </a:r>
          </a:p>
          <a:p>
            <a:pPr marL="0">
              <a:spcBef>
                <a:spcPts val="0"/>
              </a:spcBef>
            </a:pPr>
            <a:r>
              <a:rPr lang="en-US" dirty="0" smtClean="0"/>
              <a:t>Commercial </a:t>
            </a:r>
            <a:r>
              <a:rPr lang="en-US" dirty="0"/>
              <a:t>Photography</a:t>
            </a:r>
          </a:p>
          <a:p>
            <a:pPr marL="0">
              <a:spcBef>
                <a:spcPts val="0"/>
              </a:spcBef>
            </a:pPr>
            <a:r>
              <a:rPr lang="en-US" dirty="0" smtClean="0"/>
              <a:t>3D </a:t>
            </a:r>
            <a:r>
              <a:rPr lang="en-US" dirty="0"/>
              <a:t>Animation</a:t>
            </a:r>
          </a:p>
          <a:p>
            <a:pPr marL="0">
              <a:spcBef>
                <a:spcPts val="0"/>
              </a:spcBef>
            </a:pPr>
            <a:r>
              <a:rPr lang="en-US" dirty="0" smtClean="0"/>
              <a:t>Web </a:t>
            </a:r>
            <a:r>
              <a:rPr lang="en-US" dirty="0"/>
              <a:t>Page Design-one credit/semester</a:t>
            </a:r>
          </a:p>
          <a:p>
            <a:pPr marL="0">
              <a:spcBef>
                <a:spcPts val="0"/>
              </a:spcBef>
            </a:pPr>
            <a:r>
              <a:rPr lang="en-US" dirty="0" smtClean="0"/>
              <a:t>Early </a:t>
            </a:r>
            <a:r>
              <a:rPr lang="en-US" dirty="0"/>
              <a:t>Childhood Education</a:t>
            </a:r>
          </a:p>
          <a:p>
            <a:pPr marL="0">
              <a:spcBef>
                <a:spcPts val="0"/>
              </a:spcBef>
            </a:pPr>
            <a:r>
              <a:rPr lang="en-US" dirty="0" smtClean="0"/>
              <a:t>Culinary </a:t>
            </a:r>
            <a:r>
              <a:rPr lang="en-US" dirty="0"/>
              <a:t>Arts </a:t>
            </a:r>
          </a:p>
          <a:p>
            <a:pPr marL="0">
              <a:spcBef>
                <a:spcPts val="0"/>
              </a:spcBef>
            </a:pPr>
            <a:r>
              <a:rPr lang="en-US" dirty="0" smtClean="0"/>
              <a:t>Bakery/Pastry</a:t>
            </a:r>
            <a:endParaRPr lang="en-US" dirty="0"/>
          </a:p>
          <a:p>
            <a:pPr marL="0">
              <a:spcBef>
                <a:spcPts val="0"/>
              </a:spcBef>
            </a:pPr>
            <a:r>
              <a:rPr lang="en-US" dirty="0"/>
              <a:t>A</a:t>
            </a:r>
            <a:r>
              <a:rPr lang="en-US" dirty="0" smtClean="0"/>
              <a:t>rchitectural </a:t>
            </a:r>
            <a:r>
              <a:rPr lang="en-US" dirty="0"/>
              <a:t>Drafting &amp; Design </a:t>
            </a:r>
          </a:p>
          <a:p>
            <a:pPr marL="0">
              <a:spcBef>
                <a:spcPts val="0"/>
              </a:spcBef>
            </a:pPr>
            <a:r>
              <a:rPr lang="en-US" dirty="0" smtClean="0"/>
              <a:t>Mechanical </a:t>
            </a:r>
            <a:r>
              <a:rPr lang="en-US" dirty="0"/>
              <a:t>Drafting &amp; Design</a:t>
            </a:r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299938"/>
            <a:ext cx="5334000" cy="3918748"/>
          </a:xfrm>
        </p:spPr>
        <p:txBody>
          <a:bodyPr>
            <a:normAutofit fontScale="62500" lnSpcReduction="20000"/>
          </a:bodyPr>
          <a:lstStyle/>
          <a:p>
            <a:pPr marL="0">
              <a:spcBef>
                <a:spcPts val="0"/>
              </a:spcBef>
            </a:pPr>
            <a:r>
              <a:rPr lang="en-US" dirty="0" smtClean="0"/>
              <a:t>Introduction </a:t>
            </a:r>
            <a:r>
              <a:rPr lang="en-US" dirty="0"/>
              <a:t>to Building Trades (2 </a:t>
            </a:r>
            <a:r>
              <a:rPr lang="en-US" dirty="0" err="1"/>
              <a:t>cr</a:t>
            </a:r>
            <a:r>
              <a:rPr lang="en-US" dirty="0"/>
              <a:t>)</a:t>
            </a:r>
          </a:p>
          <a:p>
            <a:pPr marL="0">
              <a:spcBef>
                <a:spcPts val="0"/>
              </a:spcBef>
            </a:pPr>
            <a:r>
              <a:rPr lang="en-US" dirty="0" smtClean="0"/>
              <a:t>Building </a:t>
            </a:r>
            <a:r>
              <a:rPr lang="en-US" dirty="0"/>
              <a:t>Trades (3 </a:t>
            </a:r>
            <a:r>
              <a:rPr lang="en-US" dirty="0" err="1"/>
              <a:t>cr</a:t>
            </a:r>
            <a:r>
              <a:rPr lang="en-US" dirty="0"/>
              <a:t>)</a:t>
            </a:r>
          </a:p>
          <a:p>
            <a:pPr marL="0">
              <a:spcBef>
                <a:spcPts val="0"/>
              </a:spcBef>
            </a:pPr>
            <a:r>
              <a:rPr lang="en-US" dirty="0" smtClean="0"/>
              <a:t>Principles </a:t>
            </a:r>
            <a:r>
              <a:rPr lang="en-US" dirty="0"/>
              <a:t>of Marketing-one credit/semester</a:t>
            </a:r>
          </a:p>
          <a:p>
            <a:pPr marL="0">
              <a:spcBef>
                <a:spcPts val="0"/>
              </a:spcBef>
            </a:pPr>
            <a:r>
              <a:rPr lang="en-US" dirty="0" smtClean="0"/>
              <a:t>Sports </a:t>
            </a:r>
            <a:r>
              <a:rPr lang="en-US" dirty="0"/>
              <a:t>&amp; Entertainment Marketing-one credit/semester</a:t>
            </a:r>
          </a:p>
          <a:p>
            <a:pPr marL="0">
              <a:spcBef>
                <a:spcPts val="0"/>
              </a:spcBef>
            </a:pPr>
            <a:r>
              <a:rPr lang="en-US" dirty="0" smtClean="0"/>
              <a:t>Health </a:t>
            </a:r>
            <a:r>
              <a:rPr lang="en-US" dirty="0"/>
              <a:t>Science Education I (HSE I </a:t>
            </a:r>
            <a:r>
              <a:rPr lang="en-US" dirty="0" smtClean="0"/>
              <a:t>)</a:t>
            </a:r>
          </a:p>
          <a:p>
            <a:pPr marL="0">
              <a:spcBef>
                <a:spcPts val="0"/>
              </a:spcBef>
            </a:pPr>
            <a:r>
              <a:rPr lang="en-US" dirty="0" smtClean="0"/>
              <a:t>PLTW </a:t>
            </a:r>
            <a:r>
              <a:rPr lang="en-US" dirty="0"/>
              <a:t>Principles of Biomedical Science (PBS) – must also </a:t>
            </a:r>
            <a:r>
              <a:rPr lang="en-US" dirty="0" smtClean="0"/>
              <a:t>	be </a:t>
            </a:r>
            <a:r>
              <a:rPr lang="en-US" dirty="0"/>
              <a:t>enrolled in Biology I-one credit/semester</a:t>
            </a:r>
          </a:p>
          <a:p>
            <a:pPr marL="0">
              <a:spcBef>
                <a:spcPts val="0"/>
              </a:spcBef>
            </a:pPr>
            <a:r>
              <a:rPr lang="en-US" dirty="0" smtClean="0"/>
              <a:t>PLTW </a:t>
            </a:r>
            <a:r>
              <a:rPr lang="en-US" dirty="0"/>
              <a:t>Human Body Systems (HBS)-one </a:t>
            </a:r>
            <a:r>
              <a:rPr lang="en-US" dirty="0" smtClean="0"/>
              <a:t>credit/semester</a:t>
            </a:r>
          </a:p>
          <a:p>
            <a:pPr marL="0">
              <a:spcBef>
                <a:spcPts val="0"/>
              </a:spcBef>
            </a:pPr>
            <a:r>
              <a:rPr lang="en-US" dirty="0" smtClean="0"/>
              <a:t>PLTW </a:t>
            </a:r>
            <a:r>
              <a:rPr lang="en-US" dirty="0"/>
              <a:t>Medical Interventions (MI)-one </a:t>
            </a:r>
            <a:r>
              <a:rPr lang="en-US" dirty="0" err="1"/>
              <a:t>cr</a:t>
            </a:r>
            <a:r>
              <a:rPr lang="en-US" dirty="0"/>
              <a:t>/</a:t>
            </a:r>
            <a:r>
              <a:rPr lang="en-US" dirty="0" err="1"/>
              <a:t>sem</a:t>
            </a:r>
            <a:endParaRPr lang="en-US" dirty="0"/>
          </a:p>
          <a:p>
            <a:pPr marL="0">
              <a:spcBef>
                <a:spcPts val="0"/>
              </a:spcBef>
            </a:pPr>
            <a:r>
              <a:rPr lang="en-US" dirty="0" smtClean="0"/>
              <a:t>Medical </a:t>
            </a:r>
            <a:r>
              <a:rPr lang="en-US" dirty="0"/>
              <a:t>Terminology –one credit/semester</a:t>
            </a:r>
          </a:p>
          <a:p>
            <a:pPr marL="0">
              <a:spcBef>
                <a:spcPts val="0"/>
              </a:spcBef>
            </a:pPr>
            <a:r>
              <a:rPr lang="en-US" dirty="0" smtClean="0"/>
              <a:t>Anatomy </a:t>
            </a:r>
            <a:r>
              <a:rPr lang="en-US" dirty="0"/>
              <a:t>&amp; Physiology-one credit/semester</a:t>
            </a:r>
          </a:p>
          <a:p>
            <a:pPr marL="0">
              <a:spcBef>
                <a:spcPts val="0"/>
              </a:spcBef>
            </a:pPr>
            <a:r>
              <a:rPr lang="en-US" dirty="0" smtClean="0"/>
              <a:t>C.N.A</a:t>
            </a:r>
            <a:r>
              <a:rPr lang="en-US" dirty="0"/>
              <a:t>. –MUST have own transportation for </a:t>
            </a:r>
            <a:r>
              <a:rPr lang="en-US" dirty="0" err="1"/>
              <a:t>clinicals</a:t>
            </a:r>
            <a:endParaRPr lang="en-US" dirty="0"/>
          </a:p>
          <a:p>
            <a:pPr marL="0">
              <a:spcBef>
                <a:spcPts val="0"/>
              </a:spcBef>
            </a:pPr>
            <a:r>
              <a:rPr lang="en-US" dirty="0" smtClean="0"/>
              <a:t>Dental </a:t>
            </a:r>
            <a:r>
              <a:rPr lang="en-US" dirty="0"/>
              <a:t>Health Careers</a:t>
            </a:r>
          </a:p>
          <a:p>
            <a:pPr marL="0">
              <a:spcBef>
                <a:spcPts val="0"/>
              </a:spcBef>
            </a:pPr>
            <a:r>
              <a:rPr lang="en-US" dirty="0" smtClean="0"/>
              <a:t>Introduction </a:t>
            </a:r>
            <a:r>
              <a:rPr lang="en-US" dirty="0"/>
              <a:t>to Physical Therapy</a:t>
            </a:r>
          </a:p>
          <a:p>
            <a:pPr marL="0">
              <a:spcBef>
                <a:spcPts val="0"/>
              </a:spcBef>
            </a:pPr>
            <a:r>
              <a:rPr lang="en-US" dirty="0" smtClean="0"/>
              <a:t>Criminal </a:t>
            </a:r>
            <a:r>
              <a:rPr lang="en-US" dirty="0"/>
              <a:t>Justice</a:t>
            </a:r>
          </a:p>
          <a:p>
            <a:pPr marL="0">
              <a:spcBef>
                <a:spcPts val="0"/>
              </a:spcBef>
            </a:pPr>
            <a:r>
              <a:rPr lang="en-US" dirty="0" smtClean="0"/>
              <a:t>CEO </a:t>
            </a:r>
            <a:r>
              <a:rPr lang="en-US" dirty="0"/>
              <a:t>(Entrepreneurship)</a:t>
            </a:r>
          </a:p>
          <a:p>
            <a:pPr marL="0">
              <a:spcBef>
                <a:spcPts val="0"/>
              </a:spcBef>
            </a:pPr>
            <a:r>
              <a:rPr lang="en-US" dirty="0" smtClean="0"/>
              <a:t>Health </a:t>
            </a:r>
            <a:r>
              <a:rPr lang="en-US" dirty="0"/>
              <a:t>Careers Practicum-must have own transportation</a:t>
            </a:r>
          </a:p>
          <a:p>
            <a:pPr marL="0">
              <a:spcBef>
                <a:spcPts val="0"/>
              </a:spcBef>
            </a:pPr>
            <a:r>
              <a:rPr lang="en-US" dirty="0" smtClean="0"/>
              <a:t>Veterinary </a:t>
            </a:r>
            <a:r>
              <a:rPr lang="en-US" dirty="0"/>
              <a:t>Careers</a:t>
            </a:r>
          </a:p>
          <a:p>
            <a:pPr marL="0">
              <a:spcBef>
                <a:spcPts val="0"/>
              </a:spcBef>
            </a:pPr>
            <a:r>
              <a:rPr lang="en-US" dirty="0" err="1" smtClean="0"/>
              <a:t>Adv</a:t>
            </a:r>
            <a:r>
              <a:rPr lang="en-US" dirty="0" smtClean="0"/>
              <a:t> </a:t>
            </a:r>
            <a:r>
              <a:rPr lang="en-US" dirty="0"/>
              <a:t>Business Management</a:t>
            </a:r>
          </a:p>
          <a:p>
            <a:pPr marL="0">
              <a:spcBef>
                <a:spcPts val="0"/>
              </a:spcBef>
            </a:pPr>
            <a:r>
              <a:rPr lang="en-US" dirty="0" smtClean="0"/>
              <a:t>Child </a:t>
            </a:r>
            <a:r>
              <a:rPr lang="en-US" dirty="0"/>
              <a:t>Development/</a:t>
            </a:r>
            <a:r>
              <a:rPr lang="en-US" dirty="0" err="1"/>
              <a:t>Interp</a:t>
            </a:r>
            <a:r>
              <a:rPr lang="en-US" dirty="0"/>
              <a:t> Relationships (</a:t>
            </a:r>
            <a:r>
              <a:rPr lang="en-US" dirty="0" err="1"/>
              <a:t>sem</a:t>
            </a:r>
            <a:r>
              <a:rPr lang="en-US" dirty="0"/>
              <a:t> 1)</a:t>
            </a:r>
          </a:p>
          <a:p>
            <a:pPr marL="0">
              <a:spcBef>
                <a:spcPts val="0"/>
              </a:spcBef>
            </a:pPr>
            <a:r>
              <a:rPr lang="en-US" dirty="0" err="1" smtClean="0"/>
              <a:t>Adv</a:t>
            </a:r>
            <a:r>
              <a:rPr lang="en-US" dirty="0" smtClean="0"/>
              <a:t> </a:t>
            </a:r>
            <a:r>
              <a:rPr lang="en-US" dirty="0"/>
              <a:t>Child Development (</a:t>
            </a:r>
            <a:r>
              <a:rPr lang="en-US" dirty="0" err="1"/>
              <a:t>sem</a:t>
            </a:r>
            <a:r>
              <a:rPr lang="en-US" dirty="0"/>
              <a:t> 2)</a:t>
            </a:r>
          </a:p>
          <a:p>
            <a:pPr marL="0">
              <a:spcBef>
                <a:spcPts val="0"/>
              </a:spcBef>
            </a:pPr>
            <a:r>
              <a:rPr lang="en-US" dirty="0" smtClean="0"/>
              <a:t>Work </a:t>
            </a:r>
            <a:r>
              <a:rPr lang="en-US" dirty="0"/>
              <a:t>Based </a:t>
            </a:r>
            <a:r>
              <a:rPr lang="en-US" dirty="0" smtClean="0"/>
              <a:t>Learning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611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If you have any questions, contact your counselor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type="body" idx="1"/>
          </p:nvPr>
        </p:nvSpPr>
        <p:spPr>
          <a:xfrm>
            <a:off x="685799" y="2202080"/>
            <a:ext cx="3456432" cy="617320"/>
          </a:xfrm>
        </p:spPr>
        <p:txBody>
          <a:bodyPr/>
          <a:lstStyle/>
          <a:p>
            <a:r>
              <a:rPr lang="en-US" sz="3200" b="1" dirty="0" smtClean="0"/>
              <a:t>STEM Students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half" idx="15"/>
          </p:nvPr>
        </p:nvSpPr>
        <p:spPr/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b="1" dirty="0"/>
              <a:t>Mr. </a:t>
            </a:r>
            <a:r>
              <a:rPr lang="en-US" sz="2800" b="1" dirty="0" smtClean="0"/>
              <a:t>Susong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msusong@kokomo.k12.in.us</a:t>
            </a:r>
            <a:endParaRPr lang="en-US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b="1" dirty="0"/>
              <a:t>Mrs. </a:t>
            </a:r>
            <a:r>
              <a:rPr lang="en-US" sz="2800" b="1" dirty="0" smtClean="0"/>
              <a:t>Spencer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sspencer@kokomo.k12.in.us</a:t>
            </a:r>
            <a:endParaRPr lang="en-US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b="1" dirty="0"/>
              <a:t>Mr. </a:t>
            </a:r>
            <a:r>
              <a:rPr lang="en-US" sz="2800" b="1" dirty="0" smtClean="0"/>
              <a:t>Kiydal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kiydal@kokomo.k12.in.us</a:t>
            </a:r>
            <a:endParaRPr lang="en-US" sz="1400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z="2800" b="1" dirty="0" smtClean="0"/>
              <a:t>21</a:t>
            </a:r>
            <a:r>
              <a:rPr lang="en-US" sz="2800" b="1" baseline="30000" dirty="0" smtClean="0"/>
              <a:t>st</a:t>
            </a:r>
            <a:r>
              <a:rPr lang="en-US" sz="2800" b="1" dirty="0" smtClean="0"/>
              <a:t> Century Academy Students</a:t>
            </a:r>
            <a:endParaRPr lang="en-US" sz="2800" b="1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half" idx="16"/>
          </p:nvPr>
        </p:nvSpPr>
        <p:spPr/>
        <p:txBody>
          <a:bodyPr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 smtClean="0"/>
              <a:t>Miss Fitzjarrald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sfitzjarrald@kokomo.k12.in.us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sz="2800" b="1" dirty="0" smtClean="0"/>
              <a:t>IB/International Students</a:t>
            </a:r>
            <a:endParaRPr lang="en-US" sz="2800" b="1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half" idx="17"/>
          </p:nvPr>
        </p:nvSpPr>
        <p:spPr/>
        <p:txBody>
          <a:bodyPr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 smtClean="0"/>
              <a:t>Mrs. Mygrant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hmygrant@kokomo.k12.in.us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9679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000" dirty="0" smtClean="0"/>
              <a:t>Come see your counselor any time to discuss classes and your future plans!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4125359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do I need to make a four year plan?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/>
              <a:t>Helps to keep each student on track for graduation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/>
              <a:t>With </a:t>
            </a:r>
            <a:r>
              <a:rPr lang="en-US" sz="2800" dirty="0"/>
              <a:t>so many choices in high school, it’s important </a:t>
            </a:r>
            <a:r>
              <a:rPr lang="en-US" sz="2800" dirty="0" smtClean="0"/>
              <a:t>to plan </a:t>
            </a:r>
            <a:r>
              <a:rPr lang="en-US" sz="2800" dirty="0"/>
              <a:t>ahead! Taking the right courses, striving to achieve, and </a:t>
            </a:r>
            <a:r>
              <a:rPr lang="en-US" sz="2800" dirty="0" smtClean="0"/>
              <a:t>earning the </a:t>
            </a:r>
            <a:r>
              <a:rPr lang="en-US" sz="2800" dirty="0"/>
              <a:t>correct number of credits each semester in high school builds </a:t>
            </a:r>
            <a:r>
              <a:rPr lang="en-US" sz="2800" dirty="0" smtClean="0"/>
              <a:t>a strong </a:t>
            </a:r>
            <a:r>
              <a:rPr lang="en-US" sz="2800" dirty="0"/>
              <a:t>foundation for </a:t>
            </a:r>
            <a:r>
              <a:rPr lang="en-US" sz="2800" dirty="0" smtClean="0"/>
              <a:t>plans after graduation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/>
              <a:t>Personalizes each student’s high school experience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/>
              <a:t>Gives students the opportunity to explore careers they are interested in while staying on track to graduate</a:t>
            </a:r>
          </a:p>
        </p:txBody>
      </p:sp>
    </p:spTree>
    <p:extLst>
      <p:ext uri="{BB962C8B-B14F-4D97-AF65-F5344CB8AC3E}">
        <p14:creationId xmlns:p14="http://schemas.microsoft.com/office/powerpoint/2010/main" val="3922116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dirty="0"/>
              <a:t>Take more courses related to your intended major, and do more activities that will appeal to colleges, such as taking AP </a:t>
            </a:r>
            <a:r>
              <a:rPr lang="en-US" sz="4400" dirty="0" smtClean="0"/>
              <a:t>&amp; DP classes</a:t>
            </a:r>
            <a:r>
              <a:rPr lang="en-US" sz="4400" dirty="0"/>
              <a:t>, participating in extracurricular activities and doing community service.</a:t>
            </a:r>
          </a:p>
        </p:txBody>
      </p:sp>
    </p:spTree>
    <p:extLst>
      <p:ext uri="{BB962C8B-B14F-4D97-AF65-F5344CB8AC3E}">
        <p14:creationId xmlns:p14="http://schemas.microsoft.com/office/powerpoint/2010/main" val="4162853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 I do first?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First, choose your diploma type that you discussed with your counselors.</a:t>
            </a:r>
          </a:p>
          <a:p>
            <a:r>
              <a:rPr lang="en-US" sz="3600" dirty="0" smtClean="0"/>
              <a:t>Your options are…</a:t>
            </a:r>
          </a:p>
          <a:p>
            <a:pPr lvl="1"/>
            <a:r>
              <a:rPr lang="en-US" sz="3600" dirty="0" smtClean="0"/>
              <a:t>Core 40 </a:t>
            </a:r>
          </a:p>
          <a:p>
            <a:pPr lvl="1"/>
            <a:r>
              <a:rPr lang="en-US" sz="3600" dirty="0" smtClean="0"/>
              <a:t>Core 40 with Academic Honors</a:t>
            </a:r>
          </a:p>
          <a:p>
            <a:pPr lvl="1"/>
            <a:r>
              <a:rPr lang="en-US" sz="3600" dirty="0" smtClean="0"/>
              <a:t>Core 40 with Technical Honors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097636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31431" y="202899"/>
            <a:ext cx="8610600" cy="1293028"/>
          </a:xfrm>
        </p:spPr>
        <p:txBody>
          <a:bodyPr/>
          <a:lstStyle/>
          <a:p>
            <a:r>
              <a:rPr lang="en-US" dirty="0" smtClean="0"/>
              <a:t>Core 40 requirements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66112696"/>
              </p:ext>
            </p:extLst>
          </p:nvPr>
        </p:nvGraphicFramePr>
        <p:xfrm>
          <a:off x="621631" y="1295567"/>
          <a:ext cx="10820400" cy="54164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10200"/>
                <a:gridCol w="5410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Subject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Credits Required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English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8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Math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6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Science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6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Social</a:t>
                      </a:r>
                      <a:r>
                        <a:rPr lang="en-US" sz="2400" baseline="0" dirty="0" smtClean="0"/>
                        <a:t> Studies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6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PE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Health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Directed Electives</a:t>
                      </a:r>
                      <a:r>
                        <a:rPr lang="en-US" sz="2400" baseline="0" dirty="0" smtClean="0"/>
                        <a:t> (Fine Arts, Career/Technical courses, World Languages)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5</a:t>
                      </a:r>
                      <a:endParaRPr lang="en-US" sz="2400" dirty="0"/>
                    </a:p>
                  </a:txBody>
                  <a:tcPr/>
                </a:tc>
              </a:tr>
              <a:tr h="47361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Electives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12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600" b="1" dirty="0" smtClean="0"/>
                        <a:t>TOTAL</a:t>
                      </a:r>
                      <a:r>
                        <a:rPr lang="en-US" sz="3600" b="1" baseline="0" dirty="0" smtClean="0"/>
                        <a:t> CREDITS</a:t>
                      </a:r>
                      <a:endParaRPr lang="en-US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b="1" dirty="0" smtClean="0"/>
                        <a:t>46</a:t>
                      </a:r>
                      <a:endParaRPr lang="en-US" sz="36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41649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Core 40 with Academic Honors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Complete all requirements of Core 40</a:t>
            </a:r>
          </a:p>
          <a:p>
            <a:r>
              <a:rPr lang="en-US" dirty="0" smtClean="0"/>
              <a:t>2 additional Math credits</a:t>
            </a:r>
          </a:p>
          <a:p>
            <a:r>
              <a:rPr lang="en-US" dirty="0" smtClean="0"/>
              <a:t>6-8 World Language credits</a:t>
            </a:r>
          </a:p>
          <a:p>
            <a:r>
              <a:rPr lang="en-US" dirty="0" smtClean="0"/>
              <a:t>2 Fine Arts credits</a:t>
            </a:r>
          </a:p>
          <a:p>
            <a:r>
              <a:rPr lang="en-US" dirty="0" smtClean="0"/>
              <a:t>College Level Classes (AP, Dual Credit, or IB) or earn required score on SAT and ACT</a:t>
            </a:r>
          </a:p>
          <a:p>
            <a:r>
              <a:rPr lang="en-US" dirty="0" smtClean="0"/>
              <a:t>Grades of C- or better</a:t>
            </a:r>
          </a:p>
          <a:p>
            <a:r>
              <a:rPr lang="en-US" dirty="0" smtClean="0"/>
              <a:t>Overall GPA must be B (8.0) or better</a:t>
            </a:r>
          </a:p>
          <a:p>
            <a:r>
              <a:rPr lang="en-US" dirty="0" smtClean="0"/>
              <a:t>Most larger Colleges and Universities require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14697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Core 40 with Technical Honors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Complete all requirements of Core 40</a:t>
            </a:r>
          </a:p>
          <a:p>
            <a:r>
              <a:rPr lang="en-US" dirty="0" smtClean="0"/>
              <a:t>6 credits in the college and career preparation courses in a state-approved College and Career Pathway</a:t>
            </a:r>
          </a:p>
          <a:p>
            <a:pPr lvl="1"/>
            <a:r>
              <a:rPr lang="en-US" dirty="0" smtClean="0"/>
              <a:t>State approved, industry recognized certification or credential</a:t>
            </a:r>
          </a:p>
          <a:p>
            <a:pPr lvl="1"/>
            <a:r>
              <a:rPr lang="en-US" dirty="0" smtClean="0"/>
              <a:t>Pathway dual credits from the approved dual credit list resulting in 6 transcripted college credits</a:t>
            </a:r>
          </a:p>
          <a:p>
            <a:r>
              <a:rPr lang="en-US" dirty="0"/>
              <a:t>Grades of C- or better</a:t>
            </a:r>
          </a:p>
          <a:p>
            <a:r>
              <a:rPr lang="en-US" dirty="0"/>
              <a:t>Overall GPA must be B (8.0) or better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766251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5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0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5" dur="2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Choose the English classes you want to take each year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4000" b="1" dirty="0" smtClean="0"/>
              <a:t>10</a:t>
            </a:r>
            <a:r>
              <a:rPr lang="en-US" sz="4000" b="1" baseline="30000" dirty="0" smtClean="0"/>
              <a:t>th</a:t>
            </a:r>
            <a:r>
              <a:rPr lang="en-US" sz="4000" b="1" dirty="0" smtClean="0"/>
              <a:t> Grade</a:t>
            </a:r>
            <a:endParaRPr lang="en-US" sz="4000" b="1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half" idx="15"/>
          </p:nvPr>
        </p:nvSpPr>
        <p:spPr/>
        <p:txBody>
          <a:bodyPr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English 10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English 10 Honors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English 10 IB</a:t>
            </a:r>
          </a:p>
          <a:p>
            <a:endParaRPr lang="en-US" sz="28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z="4000" b="1" dirty="0" smtClean="0"/>
              <a:t>11</a:t>
            </a:r>
            <a:r>
              <a:rPr lang="en-US" sz="4000" b="1" baseline="30000" dirty="0" smtClean="0"/>
              <a:t>th</a:t>
            </a:r>
            <a:r>
              <a:rPr lang="en-US" sz="4000" b="1" dirty="0" smtClean="0"/>
              <a:t> Grade</a:t>
            </a:r>
            <a:endParaRPr lang="en-US" sz="4000" b="1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half" idx="16"/>
          </p:nvPr>
        </p:nvSpPr>
        <p:spPr/>
        <p:txBody>
          <a:bodyPr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English 11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Composition 11/American Lit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English Lang/Comp AP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Lang/Lit 1 HL IB</a:t>
            </a:r>
            <a:endParaRPr lang="en-US" sz="28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sz="4000" b="1" dirty="0" smtClean="0"/>
              <a:t>12</a:t>
            </a:r>
            <a:r>
              <a:rPr lang="en-US" sz="4000" b="1" baseline="30000" dirty="0" smtClean="0"/>
              <a:t>th</a:t>
            </a:r>
            <a:r>
              <a:rPr lang="en-US" sz="4000" b="1" dirty="0" smtClean="0"/>
              <a:t> Grade</a:t>
            </a:r>
            <a:endParaRPr lang="en-US" sz="4000" b="1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half" idx="17"/>
          </p:nvPr>
        </p:nvSpPr>
        <p:spPr/>
        <p:txBody>
          <a:bodyPr>
            <a:normAutofit fontScale="92500" lnSpcReduction="100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English 12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Advanced Composition/ British Lit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English Lit/Comp </a:t>
            </a:r>
            <a:r>
              <a:rPr lang="en-US" sz="2800" dirty="0" smtClean="0"/>
              <a:t>AP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English ACP</a:t>
            </a:r>
            <a:endParaRPr lang="en-US" sz="28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Lang/Lit 2 HL IB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095587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Choose the math classes you want to take each year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685800" y="2057401"/>
            <a:ext cx="10820400" cy="4364833"/>
          </a:xfrm>
        </p:spPr>
        <p:txBody>
          <a:bodyPr>
            <a:normAutofit lnSpcReduction="10000"/>
          </a:bodyPr>
          <a:lstStyle/>
          <a:p>
            <a:r>
              <a:rPr lang="en-US" b="1" dirty="0" smtClean="0"/>
              <a:t>You must take Algebra I, Geometry, and Algebra II to graduate</a:t>
            </a:r>
          </a:p>
          <a:p>
            <a:r>
              <a:rPr lang="en-US" dirty="0" smtClean="0"/>
              <a:t>Once those classes are finished,</a:t>
            </a:r>
            <a:r>
              <a:rPr lang="en-US" dirty="0"/>
              <a:t> c</a:t>
            </a:r>
            <a:r>
              <a:rPr lang="en-US" dirty="0" smtClean="0"/>
              <a:t>hoose between these 1 semester math courses</a:t>
            </a:r>
          </a:p>
          <a:p>
            <a:pPr lvl="1"/>
            <a:r>
              <a:rPr lang="en-US" dirty="0" smtClean="0"/>
              <a:t>Finite Math</a:t>
            </a:r>
          </a:p>
          <a:p>
            <a:pPr lvl="1"/>
            <a:r>
              <a:rPr lang="en-US" dirty="0" smtClean="0"/>
              <a:t>Probability/Statistics</a:t>
            </a:r>
          </a:p>
          <a:p>
            <a:pPr lvl="1"/>
            <a:r>
              <a:rPr lang="en-US" dirty="0" smtClean="0"/>
              <a:t>Pre-Calculus</a:t>
            </a:r>
          </a:p>
          <a:p>
            <a:pPr lvl="1"/>
            <a:r>
              <a:rPr lang="en-US" dirty="0" smtClean="0"/>
              <a:t>Trigonometry</a:t>
            </a:r>
          </a:p>
          <a:p>
            <a:r>
              <a:rPr lang="en-US" dirty="0" smtClean="0"/>
              <a:t>There are AP &amp; DP options as well</a:t>
            </a:r>
          </a:p>
          <a:p>
            <a:pPr lvl="1"/>
            <a:r>
              <a:rPr lang="en-US" dirty="0" smtClean="0"/>
              <a:t>Calculus AP (must complete Pre-Calculus/Trigonometry first)</a:t>
            </a:r>
          </a:p>
          <a:p>
            <a:pPr lvl="1"/>
            <a:r>
              <a:rPr lang="en-US" dirty="0" smtClean="0"/>
              <a:t>AP Statistics</a:t>
            </a:r>
          </a:p>
          <a:p>
            <a:pPr lvl="1"/>
            <a:r>
              <a:rPr lang="en-US" dirty="0" smtClean="0"/>
              <a:t>AP Computer Science</a:t>
            </a:r>
          </a:p>
          <a:p>
            <a:pPr lvl="1"/>
            <a:r>
              <a:rPr lang="en-US" dirty="0" smtClean="0"/>
              <a:t>Math Studies SL IB</a:t>
            </a:r>
          </a:p>
          <a:p>
            <a:pPr lvl="1"/>
            <a:r>
              <a:rPr lang="en-US" dirty="0" smtClean="0"/>
              <a:t>Math SL IB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90682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471</TotalTime>
  <Words>924</Words>
  <Application>Microsoft Office PowerPoint</Application>
  <PresentationFormat>Widescreen</PresentationFormat>
  <Paragraphs>310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1" baseType="lpstr">
      <vt:lpstr>Arial</vt:lpstr>
      <vt:lpstr>Century Gothic</vt:lpstr>
      <vt:lpstr>Vapor Trail</vt:lpstr>
      <vt:lpstr>Creating Your Four Year Plan</vt:lpstr>
      <vt:lpstr>Why do I need to make a four year plan?</vt:lpstr>
      <vt:lpstr>PowerPoint Presentation</vt:lpstr>
      <vt:lpstr>What do I do first?</vt:lpstr>
      <vt:lpstr>Core 40 requirements</vt:lpstr>
      <vt:lpstr>Core 40 with Academic Honors</vt:lpstr>
      <vt:lpstr>Core 40 with Technical Honors</vt:lpstr>
      <vt:lpstr>Choose the English classes you want to take each year</vt:lpstr>
      <vt:lpstr>Choose the math classes you want to take each year</vt:lpstr>
      <vt:lpstr>Choose the science classes you want to take each year</vt:lpstr>
      <vt:lpstr>Choose the social studies classes you want to take each year</vt:lpstr>
      <vt:lpstr>Choose the directed electives you want to take</vt:lpstr>
      <vt:lpstr>Other electives</vt:lpstr>
      <vt:lpstr>KACC Classes</vt:lpstr>
      <vt:lpstr>Kacc classes</vt:lpstr>
      <vt:lpstr>KACC CLASSES</vt:lpstr>
      <vt:lpstr>If you have any questions, contact your counselor</vt:lpstr>
      <vt:lpstr>Questions?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Creating Your Four Year Plan</dc:title>
  <dc:creator>Fitzjarrald, Samantha</dc:creator>
  <cp:lastModifiedBy>Fitzjarrald, Samantha</cp:lastModifiedBy>
  <cp:revision>47</cp:revision>
  <dcterms:created xsi:type="dcterms:W3CDTF">2015-09-21T12:20:05Z</dcterms:created>
  <dcterms:modified xsi:type="dcterms:W3CDTF">2015-09-28T11:15:26Z</dcterms:modified>
</cp:coreProperties>
</file>