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8" r:id="rId1"/>
  </p:sldMasterIdLst>
  <p:sldIdLst>
    <p:sldId id="256" r:id="rId2"/>
    <p:sldId id="260" r:id="rId3"/>
    <p:sldId id="257" r:id="rId4"/>
    <p:sldId id="263" r:id="rId5"/>
    <p:sldId id="264" r:id="rId6"/>
    <p:sldId id="267" r:id="rId7"/>
    <p:sldId id="265" r:id="rId8"/>
    <p:sldId id="258" r:id="rId9"/>
    <p:sldId id="261" r:id="rId10"/>
    <p:sldId id="259" r:id="rId11"/>
    <p:sldId id="262"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73" d="100"/>
          <a:sy n="73" d="100"/>
        </p:scale>
        <p:origin x="-136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26DA0E9-F023-8449-89DA-A1081672F2B8}" type="datetimeFigureOut">
              <a:rPr lang="en-US" smtClean="0"/>
              <a:t>6/7/13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CFE877F-736D-3847-87EB-0BE61567E46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6DA0E9-F023-8449-89DA-A1081672F2B8}"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E877F-736D-3847-87EB-0BE61567E4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6DA0E9-F023-8449-89DA-A1081672F2B8}"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E877F-736D-3847-87EB-0BE61567E4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6DA0E9-F023-8449-89DA-A1081672F2B8}"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E877F-736D-3847-87EB-0BE61567E4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6DA0E9-F023-8449-89DA-A1081672F2B8}"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E877F-736D-3847-87EB-0BE61567E46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6DA0E9-F023-8449-89DA-A1081672F2B8}" type="datetimeFigureOut">
              <a:rPr lang="en-US" smtClean="0"/>
              <a:t>6/7/13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E877F-736D-3847-87EB-0BE61567E46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26DA0E9-F023-8449-89DA-A1081672F2B8}" type="datetimeFigureOut">
              <a:rPr lang="en-US" smtClean="0"/>
              <a:t>6/7/13</a:t>
            </a:fld>
            <a:endParaRPr lang="en-US"/>
          </a:p>
        </p:txBody>
      </p:sp>
      <p:sp>
        <p:nvSpPr>
          <p:cNvPr id="27" name="Slide Number Placeholder 26"/>
          <p:cNvSpPr>
            <a:spLocks noGrp="1"/>
          </p:cNvSpPr>
          <p:nvPr>
            <p:ph type="sldNum" sz="quarter" idx="11"/>
          </p:nvPr>
        </p:nvSpPr>
        <p:spPr/>
        <p:txBody>
          <a:bodyPr rtlCol="0"/>
          <a:lstStyle/>
          <a:p>
            <a:fld id="{DCFE877F-736D-3847-87EB-0BE61567E466}"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26DA0E9-F023-8449-89DA-A1081672F2B8}" type="datetimeFigureOut">
              <a:rPr lang="en-US" smtClean="0"/>
              <a:t>6/7/13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CFE877F-736D-3847-87EB-0BE61567E4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DA0E9-F023-8449-89DA-A1081672F2B8}" type="datetimeFigureOut">
              <a:rPr lang="en-US" smtClean="0"/>
              <a:t>6/7/13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E877F-736D-3847-87EB-0BE61567E4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6DA0E9-F023-8449-89DA-A1081672F2B8}" type="datetimeFigureOut">
              <a:rPr lang="en-US" smtClean="0"/>
              <a:t>6/7/13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E877F-736D-3847-87EB-0BE61567E46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6DA0E9-F023-8449-89DA-A1081672F2B8}" type="datetimeFigureOut">
              <a:rPr lang="en-US" smtClean="0"/>
              <a:t>6/7/13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E877F-736D-3847-87EB-0BE61567E46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26DA0E9-F023-8449-89DA-A1081672F2B8}" type="datetimeFigureOut">
              <a:rPr lang="en-US" smtClean="0"/>
              <a:t>6/7/13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CFE877F-736D-3847-87EB-0BE61567E4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jyjoynercounselor.blogspot.com/2013/05/tips-for-new-school-counselor-graduates.html?utm_source=feedburner&amp;utm_medium=twitter&amp;utm_campaign=Feed:+Jyjoynercounselor+(jyjoynercounselor)" TargetMode="External"/><Relationship Id="rId4" Type="http://schemas.openxmlformats.org/officeDocument/2006/relationships/hyperlink" Target="https://sites.google.com/site/schoolcounselingconnection/" TargetMode="External"/><Relationship Id="rId5" Type="http://schemas.openxmlformats.org/officeDocument/2006/relationships/hyperlink" Target="http://www.schoolcounselorresource.com/" TargetMode="External"/><Relationship Id="rId1" Type="http://schemas.openxmlformats.org/officeDocument/2006/relationships/slideLayout" Target="../slideLayouts/slideLayout2.xml"/><Relationship Id="rId2" Type="http://schemas.openxmlformats.org/officeDocument/2006/relationships/hyperlink" Target="http://musiccityschoolcounselor.wordpress.com/category/who-is-the-counselo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Social Media as a Resource</a:t>
            </a:r>
            <a:endParaRPr lang="en-US" dirty="0"/>
          </a:p>
        </p:txBody>
      </p:sp>
      <p:sp>
        <p:nvSpPr>
          <p:cNvPr id="3" name="Subtitle 2"/>
          <p:cNvSpPr>
            <a:spLocks noGrp="1"/>
          </p:cNvSpPr>
          <p:nvPr>
            <p:ph type="subTitle" idx="1"/>
          </p:nvPr>
        </p:nvSpPr>
        <p:spPr/>
        <p:txBody>
          <a:bodyPr/>
          <a:lstStyle/>
          <a:p>
            <a:r>
              <a:rPr lang="en-US" dirty="0" smtClean="0"/>
              <a:t>Samantha Fitzjarrald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scchat</a:t>
            </a:r>
            <a:endParaRPr lang="en-US" dirty="0"/>
          </a:p>
        </p:txBody>
      </p:sp>
      <p:sp>
        <p:nvSpPr>
          <p:cNvPr id="4" name="Content Placeholder 3"/>
          <p:cNvSpPr>
            <a:spLocks noGrp="1"/>
          </p:cNvSpPr>
          <p:nvPr>
            <p:ph sz="half" idx="1"/>
          </p:nvPr>
        </p:nvSpPr>
        <p:spPr/>
        <p:txBody>
          <a:bodyPr/>
          <a:lstStyle/>
          <a:p>
            <a:r>
              <a:rPr lang="en-US" dirty="0" smtClean="0"/>
              <a:t>There are weekly chats where counselors get together and answer questions on how they would handle specific situations or where they can get certain resources. To join these one must just add #</a:t>
            </a:r>
            <a:r>
              <a:rPr lang="en-US" dirty="0" err="1" smtClean="0"/>
              <a:t>scchat</a:t>
            </a:r>
            <a:r>
              <a:rPr lang="en-US" dirty="0" smtClean="0"/>
              <a:t> to their tweets when answering. People add resources throughout the week to help people as well (as shown in the picture).</a:t>
            </a:r>
            <a:endParaRPr lang="en-US" dirty="0"/>
          </a:p>
        </p:txBody>
      </p:sp>
      <p:pic>
        <p:nvPicPr>
          <p:cNvPr id="6" name="Content Placeholder 5" descr="Screen shot 2013-06-07 at 3.16.15 PM.png"/>
          <p:cNvPicPr>
            <a:picLocks noGrp="1" noChangeAspect="1"/>
          </p:cNvPicPr>
          <p:nvPr>
            <p:ph sz="half" idx="2"/>
          </p:nvPr>
        </p:nvPicPr>
        <p:blipFill>
          <a:blip r:embed="rId2"/>
          <a:srcRect l="-1579" r="-1579"/>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the Resources I’ve Found</a:t>
            </a:r>
            <a:endParaRPr lang="en-US" dirty="0"/>
          </a:p>
        </p:txBody>
      </p:sp>
      <p:sp>
        <p:nvSpPr>
          <p:cNvPr id="3" name="Content Placeholder 2"/>
          <p:cNvSpPr>
            <a:spLocks noGrp="1"/>
          </p:cNvSpPr>
          <p:nvPr>
            <p:ph idx="1"/>
          </p:nvPr>
        </p:nvSpPr>
        <p:spPr/>
        <p:txBody>
          <a:bodyPr>
            <a:normAutofit fontScale="92500"/>
          </a:bodyPr>
          <a:lstStyle/>
          <a:p>
            <a:r>
              <a:rPr lang="en-US" dirty="0" smtClean="0">
                <a:hlinkClick r:id="rId2"/>
              </a:rPr>
              <a:t>http://musiccityschoolcounselor.wordpress.com/category/who-is-the-counselor</a:t>
            </a:r>
            <a:r>
              <a:rPr lang="en-US" dirty="0" smtClean="0">
                <a:hlinkClick r:id="rId2"/>
              </a:rPr>
              <a:t>/</a:t>
            </a:r>
            <a:endParaRPr lang="en-US" dirty="0" smtClean="0"/>
          </a:p>
          <a:p>
            <a:r>
              <a:rPr lang="en-US" dirty="0" smtClean="0">
                <a:hlinkClick r:id="rId3"/>
              </a:rPr>
              <a:t>http://jyjoynercounselor.blogspot.com/2013/05/tips-for-new-school-counselor-graduates.html?utm_source=feedburner&amp;utm_medium=twitter&amp;utm_campaign=Feed%3A+Jyjoynercounselor+%28jyjoynercounselor%</a:t>
            </a:r>
            <a:r>
              <a:rPr lang="en-US" dirty="0" smtClean="0">
                <a:hlinkClick r:id="rId3"/>
              </a:rPr>
              <a:t>29</a:t>
            </a:r>
            <a:endParaRPr lang="en-US" dirty="0" smtClean="0"/>
          </a:p>
          <a:p>
            <a:r>
              <a:rPr lang="en-US" dirty="0" smtClean="0">
                <a:hlinkClick r:id="rId4"/>
              </a:rPr>
              <a:t>https://sites.google.com/site/schoolcounselingconnection</a:t>
            </a:r>
            <a:r>
              <a:rPr lang="en-US" dirty="0" smtClean="0">
                <a:hlinkClick r:id="rId4"/>
              </a:rPr>
              <a:t>/</a:t>
            </a:r>
            <a:endParaRPr lang="en-US" dirty="0" smtClean="0"/>
          </a:p>
          <a:p>
            <a:r>
              <a:rPr lang="en-US" dirty="0" smtClean="0">
                <a:hlinkClick r:id="rId5"/>
              </a:rPr>
              <a:t>http://www.schoolcounselorresource.com</a:t>
            </a:r>
            <a:r>
              <a:rPr lang="en-US" dirty="0" smtClean="0">
                <a:hlinkClick r:id="rId5"/>
              </a:rPr>
              <a:t>/</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Kaplan, A. M. &amp; </a:t>
            </a:r>
            <a:r>
              <a:rPr lang="en-US" dirty="0" err="1" smtClean="0"/>
              <a:t>Haenlein</a:t>
            </a:r>
            <a:r>
              <a:rPr lang="en-US" dirty="0" smtClean="0"/>
              <a:t>, M. (2010). Users of the world, unite! The challenges and opportunities of social media. </a:t>
            </a:r>
            <a:r>
              <a:rPr lang="en-US" i="1" dirty="0" smtClean="0"/>
              <a:t>Business Horizons, 53, </a:t>
            </a:r>
            <a:r>
              <a:rPr lang="en-US" dirty="0" smtClean="0"/>
              <a:t>59-68.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Social Media?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Social media is, “a group of Internet-based applications that build on the ideological and technological foundations of Web 2.0 and that allow the creation and exchange of User Generated Content” (Kaplan &amp; </a:t>
            </a:r>
            <a:r>
              <a:rPr lang="en-US" dirty="0" err="1" smtClean="0"/>
              <a:t>Haenlein</a:t>
            </a:r>
            <a:r>
              <a:rPr lang="en-US" dirty="0" smtClean="0"/>
              <a:t>, 2010).</a:t>
            </a:r>
          </a:p>
          <a:p>
            <a:pPr lvl="1"/>
            <a:r>
              <a:rPr lang="en-US" dirty="0" smtClean="0"/>
              <a:t>Web 2.0 was the movement where users could all be collaborative partners on any platform</a:t>
            </a:r>
          </a:p>
          <a:p>
            <a:r>
              <a:rPr lang="en-US" dirty="0" smtClean="0"/>
              <a:t>In other words, social media means a place where people can share their thoughts and work together on content instead of working on an individual application.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Social Media</a:t>
            </a:r>
            <a:endParaRPr lang="en-US" dirty="0"/>
          </a:p>
        </p:txBody>
      </p:sp>
      <p:sp>
        <p:nvSpPr>
          <p:cNvPr id="3" name="Content Placeholder 2"/>
          <p:cNvSpPr>
            <a:spLocks noGrp="1"/>
          </p:cNvSpPr>
          <p:nvPr>
            <p:ph sz="half" idx="1"/>
          </p:nvPr>
        </p:nvSpPr>
        <p:spPr/>
        <p:txBody>
          <a:bodyPr>
            <a:normAutofit/>
          </a:bodyPr>
          <a:lstStyle/>
          <a:p>
            <a:r>
              <a:rPr lang="en-US" sz="2800" dirty="0" err="1" smtClean="0"/>
              <a:t>Facebook</a:t>
            </a:r>
            <a:endParaRPr lang="en-US" sz="2800" dirty="0" smtClean="0"/>
          </a:p>
          <a:p>
            <a:r>
              <a:rPr lang="en-US" sz="2800" dirty="0" smtClean="0"/>
              <a:t>Twitter</a:t>
            </a:r>
          </a:p>
          <a:p>
            <a:r>
              <a:rPr lang="en-US" sz="2800" dirty="0" err="1" smtClean="0"/>
              <a:t>Tumblr</a:t>
            </a:r>
            <a:endParaRPr lang="en-US" sz="2800" dirty="0" smtClean="0"/>
          </a:p>
          <a:p>
            <a:r>
              <a:rPr lang="en-US" sz="2800" dirty="0" err="1" smtClean="0"/>
              <a:t>Pinterest</a:t>
            </a:r>
            <a:endParaRPr lang="en-US" sz="2800" dirty="0" smtClean="0"/>
          </a:p>
          <a:p>
            <a:r>
              <a:rPr lang="en-US" sz="2800" dirty="0" smtClean="0"/>
              <a:t>LinkedIn</a:t>
            </a:r>
          </a:p>
          <a:p>
            <a:r>
              <a:rPr lang="en-US" sz="2800" dirty="0" smtClean="0"/>
              <a:t>Google+</a:t>
            </a:r>
          </a:p>
          <a:p>
            <a:r>
              <a:rPr lang="en-US" sz="2800" dirty="0" smtClean="0"/>
              <a:t>YouTube</a:t>
            </a:r>
          </a:p>
        </p:txBody>
      </p:sp>
      <p:sp>
        <p:nvSpPr>
          <p:cNvPr id="5" name="Content Placeholder 4"/>
          <p:cNvSpPr>
            <a:spLocks noGrp="1"/>
          </p:cNvSpPr>
          <p:nvPr>
            <p:ph sz="half" idx="2"/>
          </p:nvPr>
        </p:nvSpPr>
        <p:spPr/>
        <p:txBody>
          <a:bodyPr/>
          <a:lstStyle/>
          <a:p>
            <a:r>
              <a:rPr lang="en-US" sz="2800" dirty="0" err="1" smtClean="0"/>
              <a:t>Instagram</a:t>
            </a:r>
            <a:endParaRPr lang="en-US" sz="2800" dirty="0" smtClean="0"/>
          </a:p>
          <a:p>
            <a:r>
              <a:rPr lang="en-US" sz="2800" dirty="0" err="1" smtClean="0"/>
              <a:t>Voxer</a:t>
            </a:r>
            <a:endParaRPr lang="en-US" sz="2800" dirty="0" smtClean="0"/>
          </a:p>
          <a:p>
            <a:r>
              <a:rPr lang="en-US" sz="2800" dirty="0" smtClean="0"/>
              <a:t>Vine</a:t>
            </a:r>
          </a:p>
          <a:p>
            <a:r>
              <a:rPr lang="en-US" sz="2800" dirty="0" err="1" smtClean="0"/>
              <a:t>Keek</a:t>
            </a:r>
            <a:endParaRPr lang="en-US" sz="2800" dirty="0" smtClean="0"/>
          </a:p>
          <a:p>
            <a:r>
              <a:rPr lang="en-US" sz="2800" dirty="0" smtClean="0"/>
              <a:t>Skype</a:t>
            </a:r>
          </a:p>
          <a:p>
            <a:r>
              <a:rPr lang="en-US" sz="2800" dirty="0" smtClean="0"/>
              <a:t>MySpace</a:t>
            </a:r>
          </a:p>
          <a:p>
            <a:r>
              <a:rPr lang="en-US" sz="2800" dirty="0" smtClean="0"/>
              <a:t>Personal Blogs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Using Social Media</a:t>
            </a:r>
            <a:endParaRPr lang="en-US" dirty="0"/>
          </a:p>
        </p:txBody>
      </p:sp>
      <p:sp>
        <p:nvSpPr>
          <p:cNvPr id="5" name="Content Placeholder 4"/>
          <p:cNvSpPr>
            <a:spLocks noGrp="1"/>
          </p:cNvSpPr>
          <p:nvPr>
            <p:ph idx="1"/>
          </p:nvPr>
        </p:nvSpPr>
        <p:spPr/>
        <p:txBody>
          <a:bodyPr/>
          <a:lstStyle/>
          <a:p>
            <a:r>
              <a:rPr lang="en-US" dirty="0" smtClean="0"/>
              <a:t>Collaborative Projects</a:t>
            </a:r>
          </a:p>
          <a:p>
            <a:r>
              <a:rPr lang="en-US" dirty="0" smtClean="0"/>
              <a:t>Educational/Informative Blogs</a:t>
            </a:r>
          </a:p>
          <a:p>
            <a:r>
              <a:rPr lang="en-US" dirty="0" smtClean="0"/>
              <a:t>Connecting with colleagues from other areas of the state/country</a:t>
            </a:r>
          </a:p>
          <a:p>
            <a:r>
              <a:rPr lang="en-US" dirty="0" smtClean="0"/>
              <a:t>Recycling resources!!!!!</a:t>
            </a:r>
          </a:p>
          <a:p>
            <a:r>
              <a:rPr lang="en-US" dirty="0" smtClean="0"/>
              <a:t>Getting new laws or the latest legislature at a quicker rate</a:t>
            </a:r>
          </a:p>
          <a:p>
            <a:r>
              <a:rPr lang="en-US" dirty="0" smtClean="0"/>
              <a:t>Interacting with all types of educators</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Social Media</a:t>
            </a:r>
            <a:endParaRPr lang="en-US" dirty="0"/>
          </a:p>
        </p:txBody>
      </p:sp>
      <p:sp>
        <p:nvSpPr>
          <p:cNvPr id="3" name="Content Placeholder 2"/>
          <p:cNvSpPr>
            <a:spLocks noGrp="1"/>
          </p:cNvSpPr>
          <p:nvPr>
            <p:ph idx="1"/>
          </p:nvPr>
        </p:nvSpPr>
        <p:spPr/>
        <p:txBody>
          <a:bodyPr/>
          <a:lstStyle/>
          <a:p>
            <a:r>
              <a:rPr lang="en-US" dirty="0" smtClean="0"/>
              <a:t>Often involves a lot of self-disclosure</a:t>
            </a:r>
          </a:p>
          <a:p>
            <a:r>
              <a:rPr lang="en-US" dirty="0" smtClean="0"/>
              <a:t>Ethical challenges when the students start trying to connect via social media</a:t>
            </a:r>
          </a:p>
          <a:p>
            <a:r>
              <a:rPr lang="en-US" dirty="0" smtClean="0"/>
              <a:t>Using websites like Wikipedia might not be factual or evidence-based</a:t>
            </a:r>
          </a:p>
          <a:p>
            <a:r>
              <a:rPr lang="en-US" dirty="0" smtClean="0"/>
              <a:t>Lack of privacy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Using Twitter Specifically</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Twitter: Why should we Tweet?</a:t>
            </a:r>
            <a:endParaRPr lang="en-US" dirty="0"/>
          </a:p>
        </p:txBody>
      </p:sp>
      <p:sp>
        <p:nvSpPr>
          <p:cNvPr id="3" name="Content Placeholder 2"/>
          <p:cNvSpPr>
            <a:spLocks noGrp="1"/>
          </p:cNvSpPr>
          <p:nvPr>
            <p:ph idx="1"/>
          </p:nvPr>
        </p:nvSpPr>
        <p:spPr/>
        <p:txBody>
          <a:bodyPr/>
          <a:lstStyle/>
          <a:p>
            <a:r>
              <a:rPr lang="en-US" dirty="0" smtClean="0"/>
              <a:t>“There are some jewels herein that can lead to stimulating discussions, new resources, and an ongoing supportive network. You just have to know where to look.”</a:t>
            </a:r>
          </a:p>
          <a:p>
            <a:pPr lvl="1"/>
            <a:r>
              <a:rPr lang="en-US" dirty="0" smtClean="0"/>
              <a:t>Betty Ray (</a:t>
            </a:r>
            <a:r>
              <a:rPr lang="en-US" dirty="0" err="1" smtClean="0"/>
              <a:t>Edutopia</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Twitter</a:t>
            </a:r>
            <a:endParaRPr lang="en-US" dirty="0"/>
          </a:p>
        </p:txBody>
      </p:sp>
      <p:sp>
        <p:nvSpPr>
          <p:cNvPr id="3" name="Content Placeholder 2"/>
          <p:cNvSpPr>
            <a:spLocks noGrp="1"/>
          </p:cNvSpPr>
          <p:nvPr>
            <p:ph idx="1"/>
          </p:nvPr>
        </p:nvSpPr>
        <p:spPr/>
        <p:txBody>
          <a:bodyPr/>
          <a:lstStyle/>
          <a:p>
            <a:r>
              <a:rPr lang="en-US" dirty="0" smtClean="0"/>
              <a:t>How do I use Twitter?</a:t>
            </a:r>
          </a:p>
          <a:p>
            <a:pPr lvl="1"/>
            <a:r>
              <a:rPr lang="en-US" dirty="0" smtClean="0"/>
              <a:t>See handout</a:t>
            </a:r>
          </a:p>
          <a:p>
            <a:pPr lvl="1">
              <a:buNone/>
            </a:pPr>
            <a:endParaRPr lang="en-US" dirty="0" smtClean="0"/>
          </a:p>
          <a:p>
            <a:r>
              <a:rPr lang="en-US" dirty="0" smtClean="0"/>
              <a:t>How do I create a username?</a:t>
            </a:r>
          </a:p>
          <a:p>
            <a:pPr lvl="1"/>
            <a:endParaRPr lang="en-US" dirty="0" smtClean="0"/>
          </a:p>
          <a:p>
            <a:pPr lvl="1"/>
            <a:endParaRPr lang="en-US" dirty="0" smtClean="0"/>
          </a:p>
          <a:p>
            <a:r>
              <a:rPr lang="en-US" dirty="0" smtClean="0"/>
              <a:t>How can I add other school counselors?</a:t>
            </a:r>
          </a:p>
          <a:p>
            <a:pPr>
              <a:buNone/>
            </a:pPr>
            <a:endParaRPr lang="en-US" dirty="0" smtClean="0"/>
          </a:p>
          <a:p>
            <a:pPr>
              <a:buNone/>
            </a:pP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Tweets</a:t>
            </a:r>
            <a:endParaRPr lang="en-US" dirty="0"/>
          </a:p>
        </p:txBody>
      </p:sp>
      <p:pic>
        <p:nvPicPr>
          <p:cNvPr id="18" name="Content Placeholder 17" descr="Screen shot 2013-06-07 at 2.49.56 PM.png"/>
          <p:cNvPicPr>
            <a:picLocks noGrp="1" noChangeAspect="1"/>
          </p:cNvPicPr>
          <p:nvPr>
            <p:ph sz="half" idx="1"/>
          </p:nvPr>
        </p:nvPicPr>
        <p:blipFill>
          <a:blip r:embed="rId2"/>
          <a:srcRect l="-6957" r="-6957"/>
          <a:stretch>
            <a:fillRect/>
          </a:stretch>
        </p:blipFill>
        <p:spPr/>
      </p:pic>
      <p:pic>
        <p:nvPicPr>
          <p:cNvPr id="19" name="Content Placeholder 18" descr="Screen shot 2013-06-07 at 2.51.22 PM.png"/>
          <p:cNvPicPr>
            <a:picLocks noGrp="1" noChangeAspect="1"/>
          </p:cNvPicPr>
          <p:nvPr>
            <p:ph sz="half" idx="2"/>
          </p:nvPr>
        </p:nvPicPr>
        <p:blipFill>
          <a:blip r:embed="rId3"/>
          <a:srcRect l="-6784" r="-6784"/>
          <a:stretch>
            <a:fillRect/>
          </a:stretch>
        </p:blip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126</TotalTime>
  <Words>460</Words>
  <Application>Microsoft Macintosh PowerPoint</Application>
  <PresentationFormat>On-screen Show (4:3)</PresentationFormat>
  <Paragraphs>56</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Urban</vt:lpstr>
      <vt:lpstr>Using Social Media as a Resource</vt:lpstr>
      <vt:lpstr>What is Social Media?</vt:lpstr>
      <vt:lpstr>Types of Social Media</vt:lpstr>
      <vt:lpstr>Advantages of Using Social Media</vt:lpstr>
      <vt:lpstr>Disadvantages of Social Media</vt:lpstr>
      <vt:lpstr>Using Twitter Specifically</vt:lpstr>
      <vt:lpstr>Twitter: Why should we Tweet?</vt:lpstr>
      <vt:lpstr>Twitter</vt:lpstr>
      <vt:lpstr>Examples of Tweets</vt:lpstr>
      <vt:lpstr>#scchat</vt:lpstr>
      <vt:lpstr>Some of the Resources I’ve Found</vt:lpstr>
      <vt:lpstr>References</vt:lpstr>
    </vt:vector>
  </TitlesOfParts>
  <Company>Ball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Social Media as a Resource</dc:title>
  <dc:creator>Samantha Fitzjarrald</dc:creator>
  <cp:lastModifiedBy>Samantha Fitzjarrald</cp:lastModifiedBy>
  <cp:revision>17</cp:revision>
  <dcterms:created xsi:type="dcterms:W3CDTF">2013-06-07T18:25:10Z</dcterms:created>
  <dcterms:modified xsi:type="dcterms:W3CDTF">2013-06-07T20:32:05Z</dcterms:modified>
</cp:coreProperties>
</file>